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2" r:id="rId6"/>
    <p:sldId id="261" r:id="rId7"/>
    <p:sldId id="266" r:id="rId8"/>
    <p:sldId id="263" r:id="rId9"/>
    <p:sldId id="264" r:id="rId10"/>
    <p:sldId id="265" r:id="rId11"/>
    <p:sldId id="268" r:id="rId12"/>
    <p:sldId id="270" r:id="rId13"/>
    <p:sldId id="271" r:id="rId14"/>
    <p:sldId id="267" r:id="rId15"/>
    <p:sldId id="272" r:id="rId16"/>
    <p:sldId id="273" r:id="rId17"/>
    <p:sldId id="275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CE0E0-8102-0B44-9676-1126531B9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BC50C-9D0D-A144-BACF-437006BAC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B2191-369F-594E-98B0-E12706318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50A5D-8432-1043-9010-032AB7E09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B0FD2-D3AA-E148-BFFB-89CB2F1D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5688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6AFF-2FF6-2A47-9316-CFFD70A1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6D893-C402-E44E-9F52-1988786EF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5080-4F72-8040-9159-CF055B0B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846B4-A8D8-824A-BBF3-14EDF6A5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F4E1A-0775-8F41-9C9C-DAE777D1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378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7A104-8A4A-F342-94A9-F641F9C94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44F7B-A24A-D34B-BAB2-19C2C4ED9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C3EA6-FACF-344A-9F72-7031A78A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18DB9-D6B6-264B-9C31-D210EED4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80CA0-B6F4-AB4D-A88C-ABB34C80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364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1F4E-3394-0D4F-8337-A8496CD4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E2C5B-0F69-BF4A-8208-F2DAC71B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68121-E683-0347-AE88-D5733F398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46AE-88BF-3842-91DB-E9D5DE18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AE56B-979B-4F4B-843C-B414F65F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440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36BC-307F-424C-8761-1F2FF33F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A0879-C3AC-CB4D-BC71-058186185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CC3EA-78A8-DA4C-9BF5-AA14E845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877C0-BFB2-0642-8404-948C44DD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5C25E-1574-5140-BE23-12BA657B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025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667-AE4B-7F47-8C56-B9EAFA21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8183-4C5F-1A44-BE3B-DCDC63F65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EF691-E916-2F42-A312-21BC5A0CF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4D722-BA21-724D-86D8-A12527C1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F64EB-62AE-604A-AC2F-C45F0E95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EFAD0-CF00-EA44-8EAE-CB4E85FC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529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B7E3-06B3-B34E-B60D-D44506616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A9E74-538F-0141-8C11-D861BF933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48BEF-C11A-844A-8EA5-C2C525238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C7A40-98D5-4241-9B2C-83E579C7F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527EF-D6DB-CD44-8E44-AFE8B1D1E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708FF-0563-CC4F-9215-82A0AB09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9ECBD-EBC0-7641-8C3E-899B99503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1B5AE-D5CA-5C41-8547-49D3DCE7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3220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444E-7C7B-5B4B-84CC-A1162507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869FB-FB07-D140-A831-86656B0D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AAF26-7FE6-2B4D-86E2-2050EAAD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FD50E-A3EE-6247-B292-50260170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4545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3907D-60B1-0048-BB12-54504F77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432CA-23D5-044F-B111-EAAB7A35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578C-1012-EB4A-905F-6CA7AB9D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113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01CF-4283-7846-9428-B0428F58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721E-1428-F84C-8A2B-640AC3FE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485E5-1CC6-944B-BEDB-4AC3962E1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40B63-7D9C-904D-BDFB-19342E33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554B2-A888-634C-8921-0B50D06D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A69BE-AB4E-6A40-9575-D46A4158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38503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7D99-D785-C24A-929F-B9C91848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0C76D-87A4-D54A-B6B7-ECDB25F77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3041F-D6D6-F042-B1D8-AB181B9CA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3E188-C8B5-4B46-BCB7-A27F0922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63BE1-ACF2-E243-B15D-52008F24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C4245-A030-1941-B938-D3655CC9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331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DD0B3-CF59-004D-8997-7E90AD19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92B75-F0F0-C442-AFB9-A64B405BF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0389-E13A-A043-88CB-7D9D32D94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7163C-D1ED-BC48-8DAD-4731EA2E0595}" type="datetimeFigureOut">
              <a:rPr lang="en-CH" smtClean="0"/>
              <a:t>23.05.21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35D8A-B84B-1347-B41A-FC5F1F712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CE484-7E3E-AD47-9CCB-C3E973E5C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B3DA4-A782-C84C-9CB2-89B3A2BF776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6709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jmlr.org/papers/v9/vandermaaten08a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nature.com/articles/s41467-019-13056-x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arxiv.org/abs/1802.03426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olayOskolkov/HowUMAPWorks/blob/master/HowUMAPWorks.ipynb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means_clustering#/media/File:K-means_convergence.gi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clusteri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teseerx.ist.psu.edu/viewdoc/summary?doi=10.1.1.121.922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cluster_comparison.html#sphx-glr-auto-examples-cluster-plot-cluster-comparison-py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machine-learning-life-cycl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comjnl/41.8.578" TargetMode="Externa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hyperlink" Target="https://academic.oup.com/bioinformatics/article/18/suppl_1/S96/231881" TargetMode="Externa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informatics/article/17/6/520/272365?login=true" TargetMode="External"/><Relationship Id="rId2" Type="http://schemas.openxmlformats.org/officeDocument/2006/relationships/hyperlink" Target="https://www.sciencedirect.com/science/article/pii/S0895435606001971?casa_token=44gdBH70N5gAAAAA:Q4s2clgDR_C0FFwP0Nw-BsrTlGEPuKjYdoeHTJEswDDeDhHsSaK4bdCkfBUASuBDhbPtmFK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sciencedirect.com/science/article/abs/pii/S0893608000000265?via%3Dihub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BB81-67CB-8344-BC59-4564B9CD6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567" y="1041400"/>
            <a:ext cx="9144000" cy="2387600"/>
          </a:xfrm>
        </p:spPr>
        <p:txBody>
          <a:bodyPr/>
          <a:lstStyle/>
          <a:p>
            <a:r>
              <a:rPr lang="en-GB" dirty="0"/>
              <a:t>Exploratory Analysis and Unsupervised Learning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C3CB7-B843-4D44-930D-8662BA5B8B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Introduction to Machine Learning with Python</a:t>
            </a:r>
          </a:p>
          <a:p>
            <a:r>
              <a:rPr lang="en-GB" dirty="0"/>
              <a:t>SIB Swiss Institute of Bioinformatics, Lausanne</a:t>
            </a:r>
          </a:p>
          <a:p>
            <a:r>
              <a:rPr lang="en-GB" dirty="0"/>
              <a:t>7 - 8 June 2021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3597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BE4C-B9A5-3245-B83A-641EDB19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GB" dirty="0"/>
              <a:t>t-distributed Stochastic </a:t>
            </a:r>
            <a:r>
              <a:rPr lang="en-GB" dirty="0" err="1"/>
              <a:t>Neighborhood</a:t>
            </a:r>
            <a:r>
              <a:rPr lang="en-GB" dirty="0"/>
              <a:t> Embedding (t-SNE)</a:t>
            </a:r>
            <a:endParaRPr lang="en-CH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C428D56-FFB4-3144-97BE-C8D2EF4380E7}"/>
              </a:ext>
            </a:extLst>
          </p:cNvPr>
          <p:cNvGrpSpPr/>
          <p:nvPr/>
        </p:nvGrpSpPr>
        <p:grpSpPr>
          <a:xfrm>
            <a:off x="1196543" y="2409569"/>
            <a:ext cx="7514967" cy="2503818"/>
            <a:chOff x="838200" y="1631092"/>
            <a:chExt cx="7514967" cy="250381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6700C2C-D25C-9F40-8B08-3B58D0E6F60A}"/>
                </a:ext>
              </a:extLst>
            </p:cNvPr>
            <p:cNvGrpSpPr/>
            <p:nvPr/>
          </p:nvGrpSpPr>
          <p:grpSpPr>
            <a:xfrm>
              <a:off x="6503773" y="2288737"/>
              <a:ext cx="1849394" cy="1643450"/>
              <a:chOff x="7208107" y="1715530"/>
              <a:chExt cx="1849394" cy="164345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E7958FA-C103-FB45-8A2F-86C1A9BF1FF2}"/>
                  </a:ext>
                </a:extLst>
              </p:cNvPr>
              <p:cNvCxnSpPr/>
              <p:nvPr/>
            </p:nvCxnSpPr>
            <p:spPr>
              <a:xfrm flipV="1">
                <a:off x="7208108" y="1715530"/>
                <a:ext cx="0" cy="164344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751D9D7-4642-5547-BEDC-D20B5B243A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8107" y="3358979"/>
                <a:ext cx="1849394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8719A7-B7E8-B547-AA5B-35EB1FD8F70E}"/>
                </a:ext>
              </a:extLst>
            </p:cNvPr>
            <p:cNvGrpSpPr/>
            <p:nvPr/>
          </p:nvGrpSpPr>
          <p:grpSpPr>
            <a:xfrm>
              <a:off x="838200" y="1631092"/>
              <a:ext cx="2794686" cy="2503818"/>
              <a:chOff x="838200" y="1631092"/>
              <a:chExt cx="2794686" cy="250381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CF6A1DA-84EC-AD4F-B470-5B4BFB434606}"/>
                  </a:ext>
                </a:extLst>
              </p:cNvPr>
              <p:cNvGrpSpPr/>
              <p:nvPr/>
            </p:nvGrpSpPr>
            <p:grpSpPr>
              <a:xfrm>
                <a:off x="1075038" y="1631092"/>
                <a:ext cx="2557848" cy="2434281"/>
                <a:chOff x="1075038" y="1631092"/>
                <a:chExt cx="2557848" cy="2434281"/>
              </a:xfrm>
            </p:grpSpPr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CDDB6777-1684-0541-BF9F-3B0E2EE2E165}"/>
                    </a:ext>
                  </a:extLst>
                </p:cNvPr>
                <p:cNvCxnSpPr/>
                <p:nvPr/>
              </p:nvCxnSpPr>
              <p:spPr>
                <a:xfrm flipV="1">
                  <a:off x="2026508" y="1631092"/>
                  <a:ext cx="0" cy="164344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B7A90014-7A35-F744-B31D-F34DAAB8B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6508" y="3274541"/>
                  <a:ext cx="1606378" cy="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BC15C91B-3BC2-8145-9B98-09675FCD2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5038" y="3274541"/>
                  <a:ext cx="951470" cy="790832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D9F5E69-9575-424E-8ED9-1721EB665680}"/>
                  </a:ext>
                </a:extLst>
              </p:cNvPr>
              <p:cNvSpPr/>
              <p:nvPr/>
            </p:nvSpPr>
            <p:spPr>
              <a:xfrm>
                <a:off x="2409568" y="2265758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96F61CB-CB82-0443-8325-5D89E9DB325D}"/>
                  </a:ext>
                </a:extLst>
              </p:cNvPr>
              <p:cNvSpPr/>
              <p:nvPr/>
            </p:nvSpPr>
            <p:spPr>
              <a:xfrm>
                <a:off x="2347785" y="2785289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271E3FD-694B-8946-BC37-5B92495DB3FD}"/>
                  </a:ext>
                </a:extLst>
              </p:cNvPr>
              <p:cNvSpPr/>
              <p:nvPr/>
            </p:nvSpPr>
            <p:spPr>
              <a:xfrm>
                <a:off x="2905897" y="2697761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A6AA3C-00B0-604B-AD00-1D6AD617EF6D}"/>
                  </a:ext>
                </a:extLst>
              </p:cNvPr>
              <p:cNvSpPr/>
              <p:nvPr/>
            </p:nvSpPr>
            <p:spPr>
              <a:xfrm>
                <a:off x="2611395" y="2622526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BE7172B-D132-E549-9B5A-22795BB4C9EF}"/>
                  </a:ext>
                </a:extLst>
              </p:cNvPr>
              <p:cNvSpPr/>
              <p:nvPr/>
            </p:nvSpPr>
            <p:spPr>
              <a:xfrm>
                <a:off x="1116228" y="2955805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1501E29-4035-B449-B753-C7B25C26814B}"/>
                  </a:ext>
                </a:extLst>
              </p:cNvPr>
              <p:cNvSpPr/>
              <p:nvPr/>
            </p:nvSpPr>
            <p:spPr>
              <a:xfrm>
                <a:off x="838200" y="2868696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94A9AB6-A9A6-7B42-B3C3-F66B4B5CE88E}"/>
                  </a:ext>
                </a:extLst>
              </p:cNvPr>
              <p:cNvSpPr/>
              <p:nvPr/>
            </p:nvSpPr>
            <p:spPr>
              <a:xfrm>
                <a:off x="1178012" y="2537254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5CD0A01-63FC-2843-A3D4-1C35BC36FE2C}"/>
                  </a:ext>
                </a:extLst>
              </p:cNvPr>
              <p:cNvSpPr/>
              <p:nvPr/>
            </p:nvSpPr>
            <p:spPr>
              <a:xfrm>
                <a:off x="2891481" y="2228140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FD3C8E1-51FD-C140-96C8-9BB7C1161517}"/>
                  </a:ext>
                </a:extLst>
              </p:cNvPr>
              <p:cNvSpPr/>
              <p:nvPr/>
            </p:nvSpPr>
            <p:spPr>
              <a:xfrm>
                <a:off x="869092" y="2383148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BBADB6C-60A0-F346-95F2-633427304C2E}"/>
                  </a:ext>
                </a:extLst>
              </p:cNvPr>
              <p:cNvSpPr/>
              <p:nvPr/>
            </p:nvSpPr>
            <p:spPr>
              <a:xfrm>
                <a:off x="2611395" y="3856952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AE54676-A992-C04F-80D0-30468A121FCE}"/>
                  </a:ext>
                </a:extLst>
              </p:cNvPr>
              <p:cNvSpPr/>
              <p:nvPr/>
            </p:nvSpPr>
            <p:spPr>
              <a:xfrm>
                <a:off x="2800865" y="3719111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EB54842-2CD7-5441-8BA8-16C5BE50FB27}"/>
                  </a:ext>
                </a:extLst>
              </p:cNvPr>
              <p:cNvSpPr/>
              <p:nvPr/>
            </p:nvSpPr>
            <p:spPr>
              <a:xfrm>
                <a:off x="2844113" y="4059675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74E98F2-71E6-B048-A6F5-5C8F4428D922}"/>
                  </a:ext>
                </a:extLst>
              </p:cNvPr>
              <p:cNvSpPr/>
              <p:nvPr/>
            </p:nvSpPr>
            <p:spPr>
              <a:xfrm>
                <a:off x="2257167" y="3794346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EE945A0-934A-774B-8639-2A63322B81BE}"/>
                </a:ext>
              </a:extLst>
            </p:cNvPr>
            <p:cNvGrpSpPr/>
            <p:nvPr/>
          </p:nvGrpSpPr>
          <p:grpSpPr>
            <a:xfrm rot="1451822">
              <a:off x="6836411" y="2541455"/>
              <a:ext cx="479610" cy="439625"/>
              <a:chOff x="8038315" y="2368258"/>
              <a:chExt cx="479610" cy="43962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D4FE3FA-E303-D446-911C-1C24B5A69DAA}"/>
                  </a:ext>
                </a:extLst>
              </p:cNvPr>
              <p:cNvSpPr/>
              <p:nvPr/>
            </p:nvSpPr>
            <p:spPr>
              <a:xfrm>
                <a:off x="8086116" y="2394410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B65D3A6-EEE8-1744-9FE6-E441C8FF274C}"/>
                  </a:ext>
                </a:extLst>
              </p:cNvPr>
              <p:cNvSpPr/>
              <p:nvPr/>
            </p:nvSpPr>
            <p:spPr>
              <a:xfrm>
                <a:off x="8038315" y="2755581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7C9FED0-48E4-4543-B5BB-6514E7A521E4}"/>
                  </a:ext>
                </a:extLst>
              </p:cNvPr>
              <p:cNvSpPr/>
              <p:nvPr/>
            </p:nvSpPr>
            <p:spPr>
              <a:xfrm>
                <a:off x="8470123" y="2694733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67133C-04EA-6E46-AF32-041F714BABBE}"/>
                  </a:ext>
                </a:extLst>
              </p:cNvPr>
              <p:cNvSpPr/>
              <p:nvPr/>
            </p:nvSpPr>
            <p:spPr>
              <a:xfrm>
                <a:off x="8242269" y="2642430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3FDD40F-6E3A-5643-8D9C-8A8D8D52BFE4}"/>
                  </a:ext>
                </a:extLst>
              </p:cNvPr>
              <p:cNvSpPr/>
              <p:nvPr/>
            </p:nvSpPr>
            <p:spPr>
              <a:xfrm>
                <a:off x="8458970" y="2368258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5A3AD00-B970-9941-9990-AB46450075ED}"/>
                </a:ext>
              </a:extLst>
            </p:cNvPr>
            <p:cNvGrpSpPr/>
            <p:nvPr/>
          </p:nvGrpSpPr>
          <p:grpSpPr>
            <a:xfrm rot="1904875">
              <a:off x="7842508" y="2754251"/>
              <a:ext cx="310713" cy="450406"/>
              <a:chOff x="6870358" y="2476018"/>
              <a:chExt cx="310713" cy="45040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45699C3-F33A-DE49-81DC-985A4A795932}"/>
                  </a:ext>
                </a:extLst>
              </p:cNvPr>
              <p:cNvSpPr/>
              <p:nvPr/>
            </p:nvSpPr>
            <p:spPr>
              <a:xfrm>
                <a:off x="7085467" y="2874122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19B3A31-D20F-A44F-B5C7-07FBCA393CB1}"/>
                  </a:ext>
                </a:extLst>
              </p:cNvPr>
              <p:cNvSpPr/>
              <p:nvPr/>
            </p:nvSpPr>
            <p:spPr>
              <a:xfrm>
                <a:off x="6870358" y="2813565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28EACFE-F9E3-3A4C-BC2D-D8DC5E476B66}"/>
                  </a:ext>
                </a:extLst>
              </p:cNvPr>
              <p:cNvSpPr/>
              <p:nvPr/>
            </p:nvSpPr>
            <p:spPr>
              <a:xfrm>
                <a:off x="7133269" y="2583150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BB8841-0412-B44A-B3AF-011E3BC5979B}"/>
                  </a:ext>
                </a:extLst>
              </p:cNvPr>
              <p:cNvSpPr/>
              <p:nvPr/>
            </p:nvSpPr>
            <p:spPr>
              <a:xfrm>
                <a:off x="6894259" y="2476018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1C6FC75-D072-0343-A6A0-29EAB05BF836}"/>
                </a:ext>
              </a:extLst>
            </p:cNvPr>
            <p:cNvGrpSpPr/>
            <p:nvPr/>
          </p:nvGrpSpPr>
          <p:grpSpPr>
            <a:xfrm>
              <a:off x="7181071" y="3411948"/>
              <a:ext cx="514665" cy="307163"/>
              <a:chOff x="7907656" y="3404762"/>
              <a:chExt cx="514665" cy="30716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2540FF7-CAED-5D4E-9476-8A96082134B1}"/>
                  </a:ext>
                </a:extLst>
              </p:cNvPr>
              <p:cNvSpPr/>
              <p:nvPr/>
            </p:nvSpPr>
            <p:spPr>
              <a:xfrm rot="1025802" flipH="1">
                <a:off x="8181721" y="3500587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A8C2F9-559E-0A46-90E8-E3833CBFD8F8}"/>
                  </a:ext>
                </a:extLst>
              </p:cNvPr>
              <p:cNvSpPr/>
              <p:nvPr/>
            </p:nvSpPr>
            <p:spPr>
              <a:xfrm rot="1025802" flipH="1">
                <a:off x="8328312" y="3404762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50A55D-6FA8-F64D-BEEA-D2F1346593A5}"/>
                  </a:ext>
                </a:extLst>
              </p:cNvPr>
              <p:cNvSpPr/>
              <p:nvPr/>
            </p:nvSpPr>
            <p:spPr>
              <a:xfrm rot="1025802" flipH="1">
                <a:off x="8361773" y="3641518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4C2DD2B-18DA-DA4A-B378-78A2A4A62A45}"/>
                  </a:ext>
                </a:extLst>
              </p:cNvPr>
              <p:cNvSpPr/>
              <p:nvPr/>
            </p:nvSpPr>
            <p:spPr>
              <a:xfrm rot="1025802" flipH="1">
                <a:off x="7907656" y="3457064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48" name="Striped Right Arrow 47">
              <a:extLst>
                <a:ext uri="{FF2B5EF4-FFF2-40B4-BE49-F238E27FC236}">
                  <a16:creationId xmlns:a16="http://schemas.microsoft.com/office/drawing/2014/main" id="{C48FE7B0-577E-D14D-99D8-47978FBE55F2}"/>
                </a:ext>
              </a:extLst>
            </p:cNvPr>
            <p:cNvSpPr/>
            <p:nvPr/>
          </p:nvSpPr>
          <p:spPr>
            <a:xfrm rot="340499">
              <a:off x="4459058" y="2866895"/>
              <a:ext cx="1382514" cy="41304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8C3101-9A0B-0E4A-84BE-D97F996699BD}"/>
                </a:ext>
              </a:extLst>
            </p:cNvPr>
            <p:cNvSpPr txBox="1"/>
            <p:nvPr/>
          </p:nvSpPr>
          <p:spPr>
            <a:xfrm>
              <a:off x="4654382" y="2396895"/>
              <a:ext cx="692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  <a:r>
                <a:rPr lang="en-CH" dirty="0"/>
                <a:t>-SNE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C59836-D1AC-8C4D-92C0-401DC9B9118D}"/>
              </a:ext>
            </a:extLst>
          </p:cNvPr>
          <p:cNvCxnSpPr>
            <a:cxnSpLocks/>
            <a:stCxn id="21" idx="7"/>
            <a:endCxn id="25" idx="3"/>
          </p:cNvCxnSpPr>
          <p:nvPr/>
        </p:nvCxnSpPr>
        <p:spPr>
          <a:xfrm flipV="1">
            <a:off x="3022474" y="3070834"/>
            <a:ext cx="236398" cy="3411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E49F59-CFE2-1D4A-BB8F-2C0714BFF5C9}"/>
                  </a:ext>
                </a:extLst>
              </p:cNvPr>
              <p:cNvSpPr txBox="1"/>
              <p:nvPr/>
            </p:nvSpPr>
            <p:spPr>
              <a:xfrm>
                <a:off x="2767910" y="1783023"/>
                <a:ext cx="2660817" cy="736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H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H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CH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CH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CH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E49F59-CFE2-1D4A-BB8F-2C0714BF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910" y="1783023"/>
                <a:ext cx="2660817" cy="736677"/>
              </a:xfrm>
              <a:prstGeom prst="rect">
                <a:avLst/>
              </a:prstGeom>
              <a:blipFill>
                <a:blip r:embed="rId2"/>
                <a:stretch>
                  <a:fillRect t="-50847" b="-898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5369B-64AC-2949-8ECC-FB0DB612528E}"/>
                  </a:ext>
                </a:extLst>
              </p:cNvPr>
              <p:cNvSpPr txBox="1"/>
              <p:nvPr/>
            </p:nvSpPr>
            <p:spPr>
              <a:xfrm>
                <a:off x="7700698" y="2135847"/>
                <a:ext cx="3112006" cy="795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H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H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CH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fr-CH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CH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CH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5369B-64AC-2949-8ECC-FB0DB612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698" y="2135847"/>
                <a:ext cx="3112006" cy="795026"/>
              </a:xfrm>
              <a:prstGeom prst="rect">
                <a:avLst/>
              </a:prstGeom>
              <a:blipFill>
                <a:blip r:embed="rId3"/>
                <a:stretch>
                  <a:fillRect l="-813" b="-841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438029-4EB4-5046-B3E9-BAB699F337A8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7412203" y="3456960"/>
            <a:ext cx="265499" cy="144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271B1FD-71D8-D947-A55D-8CA5B1A5C63C}"/>
              </a:ext>
            </a:extLst>
          </p:cNvPr>
          <p:cNvCxnSpPr/>
          <p:nvPr/>
        </p:nvCxnSpPr>
        <p:spPr>
          <a:xfrm>
            <a:off x="2969738" y="2645976"/>
            <a:ext cx="170935" cy="55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F6D5FF-328B-D04E-8991-51237408DE19}"/>
              </a:ext>
            </a:extLst>
          </p:cNvPr>
          <p:cNvCxnSpPr>
            <a:cxnSpLocks/>
          </p:cNvCxnSpPr>
          <p:nvPr/>
        </p:nvCxnSpPr>
        <p:spPr>
          <a:xfrm flipH="1">
            <a:off x="7555679" y="2863124"/>
            <a:ext cx="327360" cy="650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6A09203D-E73F-9C4A-87BD-FACC4CF4B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664" y="3938030"/>
            <a:ext cx="2561980" cy="24504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EC845ED-0AC9-9440-838B-A54C874DA229}"/>
              </a:ext>
            </a:extLst>
          </p:cNvPr>
          <p:cNvSpPr txBox="1"/>
          <p:nvPr/>
        </p:nvSpPr>
        <p:spPr>
          <a:xfrm>
            <a:off x="4921338" y="4147655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CH" dirty="0"/>
              <a:t>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6EEC7-747D-A449-AB70-B299EB0D40AF}"/>
                  </a:ext>
                </a:extLst>
              </p:cNvPr>
              <p:cNvSpPr txBox="1"/>
              <p:nvPr/>
            </p:nvSpPr>
            <p:spPr>
              <a:xfrm>
                <a:off x="4189871" y="4759636"/>
                <a:ext cx="2231829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6EEC7-747D-A449-AB70-B299EB0D4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871" y="4759636"/>
                <a:ext cx="2231829" cy="703526"/>
              </a:xfrm>
              <a:prstGeom prst="rect">
                <a:avLst/>
              </a:prstGeom>
              <a:blipFill>
                <a:blip r:embed="rId5"/>
                <a:stretch>
                  <a:fillRect l="-16949" t="-136842" r="-1130" b="-1842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FB5FED-C261-E941-8C09-92BE9EDC261E}"/>
              </a:ext>
            </a:extLst>
          </p:cNvPr>
          <p:cNvCxnSpPr/>
          <p:nvPr/>
        </p:nvCxnSpPr>
        <p:spPr>
          <a:xfrm flipH="1">
            <a:off x="5115697" y="1655805"/>
            <a:ext cx="980303" cy="271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63EF9A8-C70A-974F-90B9-888DB3D2B5A9}"/>
                  </a:ext>
                </a:extLst>
              </p:cNvPr>
              <p:cNvSpPr txBox="1"/>
              <p:nvPr/>
            </p:nvSpPr>
            <p:spPr>
              <a:xfrm>
                <a:off x="6077156" y="1254714"/>
                <a:ext cx="2587888" cy="5722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sz="1400" dirty="0"/>
                  <a:t> to have equal </a:t>
                </a:r>
              </a:p>
              <a:p>
                <a:r>
                  <a:rPr lang="en-CH" sz="1400" dirty="0"/>
                  <a:t>perplexity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H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CH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CH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CH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CH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fr-CH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fr-CH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func>
                          <m:funcPr>
                            <m:ctrlPr>
                              <a:rPr lang="fr-CH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CH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CH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fr-CH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fr-CH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CH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fr-CH" sz="1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fr-CH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sup>
                    </m:sSup>
                  </m:oMath>
                </a14:m>
                <a:endParaRPr lang="en-CH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63EF9A8-C70A-974F-90B9-888DB3D2B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156" y="1254714"/>
                <a:ext cx="2587888" cy="572273"/>
              </a:xfrm>
              <a:prstGeom prst="rect">
                <a:avLst/>
              </a:prstGeom>
              <a:blipFill>
                <a:blip r:embed="rId6"/>
                <a:stretch>
                  <a:fillRect l="-488" t="-2174" b="-434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1D9D03C-7A48-6B46-8190-17BABD546EAA}"/>
              </a:ext>
            </a:extLst>
          </p:cNvPr>
          <p:cNvSpPr txBox="1"/>
          <p:nvPr/>
        </p:nvSpPr>
        <p:spPr>
          <a:xfrm>
            <a:off x="3126259" y="6128951"/>
            <a:ext cx="299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hlinkClick r:id="rId7"/>
              </a:rPr>
              <a:t>Maaten &amp; Hinton, JMLR, 2008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1417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1B1-7C10-054B-9A4F-684F04FA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t-distributed Stochastic </a:t>
            </a:r>
            <a:r>
              <a:rPr lang="en-GB" dirty="0" err="1"/>
              <a:t>Neighborhood</a:t>
            </a:r>
            <a:r>
              <a:rPr lang="en-GB" dirty="0"/>
              <a:t> Embedding (t-SNE)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F3DD3-9E72-8945-9416-DF34F1BE31F1}"/>
              </a:ext>
            </a:extLst>
          </p:cNvPr>
          <p:cNvSpPr txBox="1"/>
          <p:nvPr/>
        </p:nvSpPr>
        <p:spPr>
          <a:xfrm>
            <a:off x="383060" y="5368373"/>
            <a:ext cx="3747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Single cell analysis</a:t>
            </a:r>
          </a:p>
          <a:p>
            <a:r>
              <a:rPr lang="en-CH" dirty="0">
                <a:hlinkClick r:id="rId2"/>
              </a:rPr>
              <a:t>Kobab &amp; Berens, Nature Comm., 2019</a:t>
            </a:r>
            <a:endParaRPr lang="en-CH" dirty="0"/>
          </a:p>
          <a:p>
            <a:endParaRPr lang="en-CH" dirty="0"/>
          </a:p>
        </p:txBody>
      </p:sp>
      <p:pic>
        <p:nvPicPr>
          <p:cNvPr id="7172" name="Picture 4" descr="Fig. 2">
            <a:extLst>
              <a:ext uri="{FF2B5EF4-FFF2-40B4-BE49-F238E27FC236}">
                <a16:creationId xmlns:a16="http://schemas.microsoft.com/office/drawing/2014/main" id="{B6FA2BD5-94A9-CA48-B7B1-07F06ABA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7" y="1346890"/>
            <a:ext cx="6905984" cy="530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9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BE4C-B9A5-3245-B83A-641EDB19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5060"/>
            <a:ext cx="10987215" cy="1325563"/>
          </a:xfrm>
        </p:spPr>
        <p:txBody>
          <a:bodyPr/>
          <a:lstStyle/>
          <a:p>
            <a:r>
              <a:rPr lang="en-GB" b="1" dirty="0"/>
              <a:t>Uniform manifold approximation and projection</a:t>
            </a:r>
            <a:br>
              <a:rPr lang="en-GB" b="1" dirty="0"/>
            </a:br>
            <a:r>
              <a:rPr lang="en-GB" dirty="0"/>
              <a:t> (UMAP)</a:t>
            </a:r>
            <a:endParaRPr lang="en-CH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C428D56-FFB4-3144-97BE-C8D2EF4380E7}"/>
              </a:ext>
            </a:extLst>
          </p:cNvPr>
          <p:cNvGrpSpPr/>
          <p:nvPr/>
        </p:nvGrpSpPr>
        <p:grpSpPr>
          <a:xfrm>
            <a:off x="1196543" y="2409569"/>
            <a:ext cx="7514967" cy="2503818"/>
            <a:chOff x="838200" y="1631092"/>
            <a:chExt cx="7514967" cy="250381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6700C2C-D25C-9F40-8B08-3B58D0E6F60A}"/>
                </a:ext>
              </a:extLst>
            </p:cNvPr>
            <p:cNvGrpSpPr/>
            <p:nvPr/>
          </p:nvGrpSpPr>
          <p:grpSpPr>
            <a:xfrm>
              <a:off x="6503773" y="2288737"/>
              <a:ext cx="1849394" cy="1643450"/>
              <a:chOff x="7208107" y="1715530"/>
              <a:chExt cx="1849394" cy="164345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E7958FA-C103-FB45-8A2F-86C1A9BF1FF2}"/>
                  </a:ext>
                </a:extLst>
              </p:cNvPr>
              <p:cNvCxnSpPr/>
              <p:nvPr/>
            </p:nvCxnSpPr>
            <p:spPr>
              <a:xfrm flipV="1">
                <a:off x="7208108" y="1715530"/>
                <a:ext cx="0" cy="164344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751D9D7-4642-5547-BEDC-D20B5B243A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8107" y="3358979"/>
                <a:ext cx="1849394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8719A7-B7E8-B547-AA5B-35EB1FD8F70E}"/>
                </a:ext>
              </a:extLst>
            </p:cNvPr>
            <p:cNvGrpSpPr/>
            <p:nvPr/>
          </p:nvGrpSpPr>
          <p:grpSpPr>
            <a:xfrm>
              <a:off x="838200" y="1631092"/>
              <a:ext cx="2794686" cy="2503818"/>
              <a:chOff x="838200" y="1631092"/>
              <a:chExt cx="2794686" cy="250381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CF6A1DA-84EC-AD4F-B470-5B4BFB434606}"/>
                  </a:ext>
                </a:extLst>
              </p:cNvPr>
              <p:cNvGrpSpPr/>
              <p:nvPr/>
            </p:nvGrpSpPr>
            <p:grpSpPr>
              <a:xfrm>
                <a:off x="1075038" y="1631092"/>
                <a:ext cx="2557848" cy="2434281"/>
                <a:chOff x="1075038" y="1631092"/>
                <a:chExt cx="2557848" cy="2434281"/>
              </a:xfrm>
            </p:grpSpPr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CDDB6777-1684-0541-BF9F-3B0E2EE2E165}"/>
                    </a:ext>
                  </a:extLst>
                </p:cNvPr>
                <p:cNvCxnSpPr/>
                <p:nvPr/>
              </p:nvCxnSpPr>
              <p:spPr>
                <a:xfrm flipV="1">
                  <a:off x="2026508" y="1631092"/>
                  <a:ext cx="0" cy="1643449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B7A90014-7A35-F744-B31D-F34DAAB8B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6508" y="3274541"/>
                  <a:ext cx="1606378" cy="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BC15C91B-3BC2-8145-9B98-09675FCD2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5038" y="3274541"/>
                  <a:ext cx="951470" cy="790832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D9F5E69-9575-424E-8ED9-1721EB665680}"/>
                  </a:ext>
                </a:extLst>
              </p:cNvPr>
              <p:cNvSpPr/>
              <p:nvPr/>
            </p:nvSpPr>
            <p:spPr>
              <a:xfrm>
                <a:off x="2409568" y="2265758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96F61CB-CB82-0443-8325-5D89E9DB325D}"/>
                  </a:ext>
                </a:extLst>
              </p:cNvPr>
              <p:cNvSpPr/>
              <p:nvPr/>
            </p:nvSpPr>
            <p:spPr>
              <a:xfrm>
                <a:off x="2347785" y="2785289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271E3FD-694B-8946-BC37-5B92495DB3FD}"/>
                  </a:ext>
                </a:extLst>
              </p:cNvPr>
              <p:cNvSpPr/>
              <p:nvPr/>
            </p:nvSpPr>
            <p:spPr>
              <a:xfrm>
                <a:off x="2905897" y="2697761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A6AA3C-00B0-604B-AD00-1D6AD617EF6D}"/>
                  </a:ext>
                </a:extLst>
              </p:cNvPr>
              <p:cNvSpPr/>
              <p:nvPr/>
            </p:nvSpPr>
            <p:spPr>
              <a:xfrm>
                <a:off x="2611395" y="2622526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BE7172B-D132-E549-9B5A-22795BB4C9EF}"/>
                  </a:ext>
                </a:extLst>
              </p:cNvPr>
              <p:cNvSpPr/>
              <p:nvPr/>
            </p:nvSpPr>
            <p:spPr>
              <a:xfrm>
                <a:off x="1116228" y="2955805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1501E29-4035-B449-B753-C7B25C26814B}"/>
                  </a:ext>
                </a:extLst>
              </p:cNvPr>
              <p:cNvSpPr/>
              <p:nvPr/>
            </p:nvSpPr>
            <p:spPr>
              <a:xfrm>
                <a:off x="838200" y="2868696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94A9AB6-A9A6-7B42-B3C3-F66B4B5CE88E}"/>
                  </a:ext>
                </a:extLst>
              </p:cNvPr>
              <p:cNvSpPr/>
              <p:nvPr/>
            </p:nvSpPr>
            <p:spPr>
              <a:xfrm>
                <a:off x="1178012" y="2537254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5CD0A01-63FC-2843-A3D4-1C35BC36FE2C}"/>
                  </a:ext>
                </a:extLst>
              </p:cNvPr>
              <p:cNvSpPr/>
              <p:nvPr/>
            </p:nvSpPr>
            <p:spPr>
              <a:xfrm>
                <a:off x="2891481" y="2228140"/>
                <a:ext cx="61784" cy="7523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FD3C8E1-51FD-C140-96C8-9BB7C1161517}"/>
                  </a:ext>
                </a:extLst>
              </p:cNvPr>
              <p:cNvSpPr/>
              <p:nvPr/>
            </p:nvSpPr>
            <p:spPr>
              <a:xfrm>
                <a:off x="869092" y="2383148"/>
                <a:ext cx="61784" cy="752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BBADB6C-60A0-F346-95F2-633427304C2E}"/>
                  </a:ext>
                </a:extLst>
              </p:cNvPr>
              <p:cNvSpPr/>
              <p:nvPr/>
            </p:nvSpPr>
            <p:spPr>
              <a:xfrm>
                <a:off x="2611395" y="3856952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AE54676-A992-C04F-80D0-30468A121FCE}"/>
                  </a:ext>
                </a:extLst>
              </p:cNvPr>
              <p:cNvSpPr/>
              <p:nvPr/>
            </p:nvSpPr>
            <p:spPr>
              <a:xfrm>
                <a:off x="2800865" y="3719111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EB54842-2CD7-5441-8BA8-16C5BE50FB27}"/>
                  </a:ext>
                </a:extLst>
              </p:cNvPr>
              <p:cNvSpPr/>
              <p:nvPr/>
            </p:nvSpPr>
            <p:spPr>
              <a:xfrm>
                <a:off x="2844113" y="4059675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74E98F2-71E6-B048-A6F5-5C8F4428D922}"/>
                  </a:ext>
                </a:extLst>
              </p:cNvPr>
              <p:cNvSpPr/>
              <p:nvPr/>
            </p:nvSpPr>
            <p:spPr>
              <a:xfrm>
                <a:off x="2257167" y="3794346"/>
                <a:ext cx="61784" cy="752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EE945A0-934A-774B-8639-2A63322B81BE}"/>
                </a:ext>
              </a:extLst>
            </p:cNvPr>
            <p:cNvGrpSpPr/>
            <p:nvPr/>
          </p:nvGrpSpPr>
          <p:grpSpPr>
            <a:xfrm rot="1451822">
              <a:off x="6836411" y="2541455"/>
              <a:ext cx="479610" cy="439625"/>
              <a:chOff x="8038315" y="2368258"/>
              <a:chExt cx="479610" cy="43962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D4FE3FA-E303-D446-911C-1C24B5A69DAA}"/>
                  </a:ext>
                </a:extLst>
              </p:cNvPr>
              <p:cNvSpPr/>
              <p:nvPr/>
            </p:nvSpPr>
            <p:spPr>
              <a:xfrm>
                <a:off x="8086116" y="2394410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B65D3A6-EEE8-1744-9FE6-E441C8FF274C}"/>
                  </a:ext>
                </a:extLst>
              </p:cNvPr>
              <p:cNvSpPr/>
              <p:nvPr/>
            </p:nvSpPr>
            <p:spPr>
              <a:xfrm>
                <a:off x="8038315" y="2755581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7C9FED0-48E4-4543-B5BB-6514E7A521E4}"/>
                  </a:ext>
                </a:extLst>
              </p:cNvPr>
              <p:cNvSpPr/>
              <p:nvPr/>
            </p:nvSpPr>
            <p:spPr>
              <a:xfrm>
                <a:off x="8470123" y="2694733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67133C-04EA-6E46-AF32-041F714BABBE}"/>
                  </a:ext>
                </a:extLst>
              </p:cNvPr>
              <p:cNvSpPr/>
              <p:nvPr/>
            </p:nvSpPr>
            <p:spPr>
              <a:xfrm>
                <a:off x="8242269" y="2642430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3FDD40F-6E3A-5643-8D9C-8A8D8D52BFE4}"/>
                  </a:ext>
                </a:extLst>
              </p:cNvPr>
              <p:cNvSpPr/>
              <p:nvPr/>
            </p:nvSpPr>
            <p:spPr>
              <a:xfrm>
                <a:off x="8458970" y="2368258"/>
                <a:ext cx="47802" cy="5230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5A3AD00-B970-9941-9990-AB46450075ED}"/>
                </a:ext>
              </a:extLst>
            </p:cNvPr>
            <p:cNvGrpSpPr/>
            <p:nvPr/>
          </p:nvGrpSpPr>
          <p:grpSpPr>
            <a:xfrm rot="1904875">
              <a:off x="7842508" y="2754251"/>
              <a:ext cx="310713" cy="450406"/>
              <a:chOff x="6870358" y="2476018"/>
              <a:chExt cx="310713" cy="45040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45699C3-F33A-DE49-81DC-985A4A795932}"/>
                  </a:ext>
                </a:extLst>
              </p:cNvPr>
              <p:cNvSpPr/>
              <p:nvPr/>
            </p:nvSpPr>
            <p:spPr>
              <a:xfrm>
                <a:off x="7085467" y="2874122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19B3A31-D20F-A44F-B5C7-07FBCA393CB1}"/>
                  </a:ext>
                </a:extLst>
              </p:cNvPr>
              <p:cNvSpPr/>
              <p:nvPr/>
            </p:nvSpPr>
            <p:spPr>
              <a:xfrm>
                <a:off x="6870358" y="2813565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28EACFE-F9E3-3A4C-BC2D-D8DC5E476B66}"/>
                  </a:ext>
                </a:extLst>
              </p:cNvPr>
              <p:cNvSpPr/>
              <p:nvPr/>
            </p:nvSpPr>
            <p:spPr>
              <a:xfrm>
                <a:off x="7133269" y="2583150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DBB8841-0412-B44A-B3AF-011E3BC5979B}"/>
                  </a:ext>
                </a:extLst>
              </p:cNvPr>
              <p:cNvSpPr/>
              <p:nvPr/>
            </p:nvSpPr>
            <p:spPr>
              <a:xfrm>
                <a:off x="6894259" y="2476018"/>
                <a:ext cx="47802" cy="5230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1C6FC75-D072-0343-A6A0-29EAB05BF836}"/>
                </a:ext>
              </a:extLst>
            </p:cNvPr>
            <p:cNvGrpSpPr/>
            <p:nvPr/>
          </p:nvGrpSpPr>
          <p:grpSpPr>
            <a:xfrm>
              <a:off x="7181071" y="3411948"/>
              <a:ext cx="514665" cy="307163"/>
              <a:chOff x="7907656" y="3404762"/>
              <a:chExt cx="514665" cy="30716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2540FF7-CAED-5D4E-9476-8A96082134B1}"/>
                  </a:ext>
                </a:extLst>
              </p:cNvPr>
              <p:cNvSpPr/>
              <p:nvPr/>
            </p:nvSpPr>
            <p:spPr>
              <a:xfrm rot="1025802" flipH="1">
                <a:off x="8181721" y="3500587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A8C2F9-559E-0A46-90E8-E3833CBFD8F8}"/>
                  </a:ext>
                </a:extLst>
              </p:cNvPr>
              <p:cNvSpPr/>
              <p:nvPr/>
            </p:nvSpPr>
            <p:spPr>
              <a:xfrm rot="1025802" flipH="1">
                <a:off x="8328312" y="3404762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50A55D-6FA8-F64D-BEEA-D2F1346593A5}"/>
                  </a:ext>
                </a:extLst>
              </p:cNvPr>
              <p:cNvSpPr/>
              <p:nvPr/>
            </p:nvSpPr>
            <p:spPr>
              <a:xfrm rot="1025802" flipH="1">
                <a:off x="8361773" y="3641518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4C2DD2B-18DA-DA4A-B378-78A2A4A62A45}"/>
                  </a:ext>
                </a:extLst>
              </p:cNvPr>
              <p:cNvSpPr/>
              <p:nvPr/>
            </p:nvSpPr>
            <p:spPr>
              <a:xfrm rot="1025802" flipH="1">
                <a:off x="7907656" y="3457064"/>
                <a:ext cx="60548" cy="704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48" name="Striped Right Arrow 47">
              <a:extLst>
                <a:ext uri="{FF2B5EF4-FFF2-40B4-BE49-F238E27FC236}">
                  <a16:creationId xmlns:a16="http://schemas.microsoft.com/office/drawing/2014/main" id="{C48FE7B0-577E-D14D-99D8-47978FBE55F2}"/>
                </a:ext>
              </a:extLst>
            </p:cNvPr>
            <p:cNvSpPr/>
            <p:nvPr/>
          </p:nvSpPr>
          <p:spPr>
            <a:xfrm rot="340499">
              <a:off x="4459058" y="2866895"/>
              <a:ext cx="1382514" cy="41304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8C3101-9A0B-0E4A-84BE-D97F996699BD}"/>
                </a:ext>
              </a:extLst>
            </p:cNvPr>
            <p:cNvSpPr txBox="1"/>
            <p:nvPr/>
          </p:nvSpPr>
          <p:spPr>
            <a:xfrm>
              <a:off x="4654382" y="2396895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UMAP</a:t>
              </a:r>
              <a:endParaRPr lang="en-CH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C59836-D1AC-8C4D-92C0-401DC9B9118D}"/>
              </a:ext>
            </a:extLst>
          </p:cNvPr>
          <p:cNvCxnSpPr>
            <a:cxnSpLocks/>
            <a:stCxn id="21" idx="7"/>
            <a:endCxn id="25" idx="3"/>
          </p:cNvCxnSpPr>
          <p:nvPr/>
        </p:nvCxnSpPr>
        <p:spPr>
          <a:xfrm flipV="1">
            <a:off x="3022474" y="3070834"/>
            <a:ext cx="236398" cy="3411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E49F59-CFE2-1D4A-BB8F-2C0714BFF5C9}"/>
                  </a:ext>
                </a:extLst>
              </p:cNvPr>
              <p:cNvSpPr txBox="1"/>
              <p:nvPr/>
            </p:nvSpPr>
            <p:spPr>
              <a:xfrm>
                <a:off x="2615510" y="1856186"/>
                <a:ext cx="2660817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E49F59-CFE2-1D4A-BB8F-2C0714BF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510" y="1856186"/>
                <a:ext cx="2660817" cy="542456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5369B-64AC-2949-8ECC-FB0DB612528E}"/>
                  </a:ext>
                </a:extLst>
              </p:cNvPr>
              <p:cNvSpPr txBox="1"/>
              <p:nvPr/>
            </p:nvSpPr>
            <p:spPr>
              <a:xfrm>
                <a:off x="7700698" y="2135847"/>
                <a:ext cx="2790251" cy="478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H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H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5369B-64AC-2949-8ECC-FB0DB612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698" y="2135847"/>
                <a:ext cx="2790251" cy="478144"/>
              </a:xfrm>
              <a:prstGeom prst="rect">
                <a:avLst/>
              </a:prstGeom>
              <a:blipFill>
                <a:blip r:embed="rId3"/>
                <a:stretch>
                  <a:fillRect l="-905" r="-452" b="-1052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438029-4EB4-5046-B3E9-BAB699F337A8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7412203" y="3456960"/>
            <a:ext cx="265499" cy="144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271B1FD-71D8-D947-A55D-8CA5B1A5C63C}"/>
              </a:ext>
            </a:extLst>
          </p:cNvPr>
          <p:cNvCxnSpPr/>
          <p:nvPr/>
        </p:nvCxnSpPr>
        <p:spPr>
          <a:xfrm>
            <a:off x="2969738" y="2645976"/>
            <a:ext cx="170935" cy="55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F6D5FF-328B-D04E-8991-51237408DE19}"/>
              </a:ext>
            </a:extLst>
          </p:cNvPr>
          <p:cNvCxnSpPr>
            <a:cxnSpLocks/>
          </p:cNvCxnSpPr>
          <p:nvPr/>
        </p:nvCxnSpPr>
        <p:spPr>
          <a:xfrm flipH="1">
            <a:off x="7555679" y="2863124"/>
            <a:ext cx="327360" cy="650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6A09203D-E73F-9C4A-87BD-FACC4CF4B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664" y="3938030"/>
            <a:ext cx="2561980" cy="24504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EC845ED-0AC9-9440-838B-A54C874DA229}"/>
              </a:ext>
            </a:extLst>
          </p:cNvPr>
          <p:cNvSpPr txBox="1"/>
          <p:nvPr/>
        </p:nvSpPr>
        <p:spPr>
          <a:xfrm>
            <a:off x="4225364" y="4166013"/>
            <a:ext cx="2443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Initialize with </a:t>
            </a:r>
            <a:r>
              <a:rPr lang="en-GB" dirty="0" err="1"/>
              <a:t>SpecClust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&amp; o</a:t>
            </a:r>
            <a:r>
              <a:rPr lang="en-CH" dirty="0"/>
              <a:t>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6EEC7-747D-A449-AB70-B299EB0D40AF}"/>
                  </a:ext>
                </a:extLst>
              </p:cNvPr>
              <p:cNvSpPr txBox="1"/>
              <p:nvPr/>
            </p:nvSpPr>
            <p:spPr>
              <a:xfrm>
                <a:off x="3407285" y="5094959"/>
                <a:ext cx="3902992" cy="475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func>
                          <m:func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CH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CH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CH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CH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6EEC7-747D-A449-AB70-B299EB0D4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285" y="5094959"/>
                <a:ext cx="3902992" cy="475387"/>
              </a:xfrm>
              <a:prstGeom prst="rect">
                <a:avLst/>
              </a:prstGeom>
              <a:blipFill>
                <a:blip r:embed="rId5"/>
                <a:stretch>
                  <a:fillRect l="-1948" t="-81579" r="-649" b="-1157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FB5FED-C261-E941-8C09-92BE9EDC261E}"/>
              </a:ext>
            </a:extLst>
          </p:cNvPr>
          <p:cNvCxnSpPr>
            <a:cxnSpLocks/>
          </p:cNvCxnSpPr>
          <p:nvPr/>
        </p:nvCxnSpPr>
        <p:spPr>
          <a:xfrm flipH="1">
            <a:off x="4491303" y="1843673"/>
            <a:ext cx="1725647" cy="3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63EF9A8-C70A-974F-90B9-888DB3D2B5A9}"/>
                  </a:ext>
                </a:extLst>
              </p:cNvPr>
              <p:cNvSpPr txBox="1"/>
              <p:nvPr/>
            </p:nvSpPr>
            <p:spPr>
              <a:xfrm>
                <a:off x="6089513" y="1254714"/>
                <a:ext cx="1857624" cy="856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H" sz="1400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CH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CH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CH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𝑁𝑁</m:t>
                          </m:r>
                          <m:d>
                            <m:dPr>
                              <m:ctrlPr>
                                <a:rPr lang="fr-CH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fr-CH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CH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fr-CH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H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C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fr-CH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63EF9A8-C70A-974F-90B9-888DB3D2B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513" y="1254714"/>
                <a:ext cx="1857624" cy="856004"/>
              </a:xfrm>
              <a:prstGeom prst="rect">
                <a:avLst/>
              </a:prstGeom>
              <a:blipFill>
                <a:blip r:embed="rId6"/>
                <a:stretch>
                  <a:fillRect l="-18367" t="-57971" b="-1173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56CEE87-1872-A44A-8010-B40470F2A21B}"/>
              </a:ext>
            </a:extLst>
          </p:cNvPr>
          <p:cNvSpPr txBox="1"/>
          <p:nvPr/>
        </p:nvSpPr>
        <p:spPr>
          <a:xfrm>
            <a:off x="4082918" y="5944960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McInnes et al.,</a:t>
            </a:r>
            <a:r>
              <a:rPr lang="en-GB" dirty="0" err="1">
                <a:hlinkClick r:id="rId7"/>
              </a:rPr>
              <a:t>arxiv</a:t>
            </a:r>
            <a:r>
              <a:rPr lang="en-GB" dirty="0">
                <a:hlinkClick r:id="rId7"/>
              </a:rPr>
              <a:t>, 2018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8842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E776-A552-C840-9BF9-0CD24B99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CH" dirty="0"/>
              <a:t>-SNE versus UMAP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111FE-BC55-1649-928A-72CAD609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81" y="1449168"/>
            <a:ext cx="8847438" cy="4433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9ABD36-E70D-2044-A23D-7466909C509A}"/>
              </a:ext>
            </a:extLst>
          </p:cNvPr>
          <p:cNvSpPr/>
          <p:nvPr/>
        </p:nvSpPr>
        <p:spPr>
          <a:xfrm>
            <a:off x="4664416" y="6308209"/>
            <a:ext cx="2653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Nikolay </a:t>
            </a:r>
            <a:r>
              <a:rPr lang="en-GB" dirty="0" err="1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Oskolkov’s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 blog</a:t>
            </a:r>
            <a:endParaRPr lang="en-GB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18E4B-EBE3-1546-9D7A-577E0ECDFC21}"/>
              </a:ext>
            </a:extLst>
          </p:cNvPr>
          <p:cNvSpPr txBox="1"/>
          <p:nvPr/>
        </p:nvSpPr>
        <p:spPr>
          <a:xfrm>
            <a:off x="7500551" y="976184"/>
            <a:ext cx="208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McInnes et al., 2018</a:t>
            </a:r>
          </a:p>
        </p:txBody>
      </p:sp>
    </p:spTree>
    <p:extLst>
      <p:ext uri="{BB962C8B-B14F-4D97-AF65-F5344CB8AC3E}">
        <p14:creationId xmlns:p14="http://schemas.microsoft.com/office/powerpoint/2010/main" val="194740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C7D4-ADAE-2E4A-B06C-FB8DABB2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3F93-57A3-034A-91FE-33C585FB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Pattern detection: discover hidden patterns in your data</a:t>
            </a:r>
          </a:p>
          <a:p>
            <a:r>
              <a:rPr lang="en-GB" dirty="0"/>
              <a:t>Compression: replace all cluster members by one representative</a:t>
            </a:r>
          </a:p>
          <a:p>
            <a:r>
              <a:rPr lang="en-GB" dirty="0"/>
              <a:t>Data augmentation: replace noisy feature vectors by the cluster consensus vector</a:t>
            </a:r>
          </a:p>
          <a:p>
            <a:r>
              <a:rPr lang="en-GB" dirty="0"/>
              <a:t>Dimensionality reduction: replace a feature vector by cluster similarities</a:t>
            </a:r>
          </a:p>
          <a:p>
            <a:r>
              <a:rPr lang="en-GB" dirty="0"/>
              <a:t>Outlier detection: detect feature vectors far away from cluster </a:t>
            </a:r>
            <a:r>
              <a:rPr lang="en-GB" dirty="0" err="1"/>
              <a:t>centers</a:t>
            </a:r>
            <a:endParaRPr lang="en-GB" dirty="0"/>
          </a:p>
          <a:p>
            <a:r>
              <a:rPr lang="en-GB" dirty="0" err="1"/>
              <a:t>Semisupervised</a:t>
            </a:r>
            <a:r>
              <a:rPr lang="en-GB" dirty="0"/>
              <a:t> learning: assign cluster labels to </a:t>
            </a:r>
            <a:r>
              <a:rPr lang="en-GB" dirty="0" err="1"/>
              <a:t>unlabeled</a:t>
            </a:r>
            <a:r>
              <a:rPr lang="en-GB" dirty="0"/>
              <a:t> cluster members</a:t>
            </a:r>
          </a:p>
        </p:txBody>
      </p:sp>
    </p:spTree>
    <p:extLst>
      <p:ext uri="{BB962C8B-B14F-4D97-AF65-F5344CB8AC3E}">
        <p14:creationId xmlns:p14="http://schemas.microsoft.com/office/powerpoint/2010/main" val="8335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2EF3-EE23-1148-AA1C-13A4484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</a:t>
            </a:r>
            <a:r>
              <a:rPr lang="en-CH" dirty="0"/>
              <a:t>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9FBE68-2B21-3E43-8EAD-E019F798AE1F}"/>
                  </a:ext>
                </a:extLst>
              </p:cNvPr>
              <p:cNvSpPr/>
              <p:nvPr/>
            </p:nvSpPr>
            <p:spPr>
              <a:xfrm>
                <a:off x="1355124" y="2136337"/>
                <a:ext cx="9358184" cy="42631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Choose 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points from </a:t>
                </a:r>
                <a:r>
                  <a:rPr lang="fr-CH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fr-CH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H" b="1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CH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as initial values for the cluster </a:t>
                </a:r>
                <a:r>
                  <a:rPr lang="en-GB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centers</a:t>
                </a: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.  </a:t>
                </a: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   These initial points should be spread out over the dataset.</a:t>
                </a: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:endParaRPr lang="en-GB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Assignment step: assign each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to the cluster with the closest </a:t>
                </a:r>
                <a:r>
                  <a:rPr lang="en-GB" dirty="0" err="1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center</a:t>
                </a: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CH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CH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br>
                  <a:rPr lang="fr-CH" b="0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:endParaRPr lang="fr-CH" b="0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Update step: recalculate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based on cluster assignments</a:t>
                </a:r>
                <a:r>
                  <a:rPr lang="en-GB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sSub>
                              <m:sSubPr>
                                <m:ctrlPr>
                                  <a:rPr lang="fr-CH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fr-CH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:</a:t>
                </a: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:b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CH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CH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+mj-lt"/>
                  <a:buAutoNum type="arabicPeriod"/>
                </a:pPr>
                <a:endParaRPr lang="en-GB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+mj-lt"/>
                  <a:buAutoNum type="arabicPeriod"/>
                </a:pPr>
                <a:endParaRPr lang="en-GB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GB" dirty="0">
                    <a:solidFill>
                      <a:srgbClr val="000000"/>
                    </a:solidFill>
                    <a:latin typeface="Helvetica Neue" panose="02000503000000020004" pitchFamily="2" charset="0"/>
                  </a:rPr>
                  <a:t> Iterate steps 2 &amp; 3 until convergence</a:t>
                </a:r>
              </a:p>
              <a:p>
                <a:pPr>
                  <a:buFont typeface="+mj-lt"/>
                  <a:buAutoNum type="arabicPeriod"/>
                </a:pPr>
                <a:endParaRPr lang="en-GB" dirty="0">
                  <a:solidFill>
                    <a:srgbClr val="000000"/>
                  </a:solidFill>
                  <a:latin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9FBE68-2B21-3E43-8EAD-E019F798A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24" y="2136337"/>
                <a:ext cx="9358184" cy="4263155"/>
              </a:xfrm>
              <a:prstGeom prst="rect">
                <a:avLst/>
              </a:prstGeom>
              <a:blipFill>
                <a:blip r:embed="rId2"/>
                <a:stretch>
                  <a:fillRect l="-407" t="-890" b="-326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C8DAA0E5-6212-4443-B1F2-153CDE6729E8}"/>
              </a:ext>
            </a:extLst>
          </p:cNvPr>
          <p:cNvSpPr txBox="1"/>
          <p:nvPr/>
        </p:nvSpPr>
        <p:spPr>
          <a:xfrm>
            <a:off x="7862920" y="5721178"/>
            <a:ext cx="2973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 dirty="0">
                <a:hlinkClick r:id="rId3"/>
              </a:rPr>
              <a:t>K-means at work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347435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4F2A-B513-BD48-ACC1-2D8A1312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Agglomerative Hierarchical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E7B3E7-B978-E648-93DA-50B872E4D3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Initialize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H" dirty="0"/>
                  <a:t>,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,2,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CH" dirty="0"/>
                  <a:t> and calculate distances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CH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Merge closest clusters: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C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H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CH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d>
                              <m:dPr>
                                <m:ctrlPr>
                                  <a:rPr lang="fr-CH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CH" dirty="0"/>
                  <a:t> , drop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H" dirty="0"/>
                  <a:t> and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CH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H" dirty="0"/>
                  <a:t>Repeat 2 until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H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fr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E7B3E7-B978-E648-93DA-50B872E4D3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467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4F2A-B513-BD48-ACC1-2D8A1312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Agglomerative Hierarchical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62B81-81EE-2A45-B48F-3D713881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777" y="1567763"/>
            <a:ext cx="7920445" cy="4178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ACA16-4813-DC4B-AD14-CD831B862C4F}"/>
              </a:ext>
            </a:extLst>
          </p:cNvPr>
          <p:cNvSpPr txBox="1"/>
          <p:nvPr/>
        </p:nvSpPr>
        <p:spPr>
          <a:xfrm>
            <a:off x="3669957" y="6123543"/>
            <a:ext cx="515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en.wikipedia.org</a:t>
            </a:r>
            <a:r>
              <a:rPr lang="en-GB" dirty="0">
                <a:hlinkClick r:id="rId3"/>
              </a:rPr>
              <a:t>/wiki/</a:t>
            </a:r>
            <a:r>
              <a:rPr lang="en-GB" dirty="0" err="1">
                <a:hlinkClick r:id="rId3"/>
              </a:rPr>
              <a:t>Hierarchical_clustering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191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2C5A-ADE3-9F45-8422-6154D4F9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DBSCAN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0FBD94-681B-A242-8754-782EE9C72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CH" dirty="0"/>
                  <a:t>DBSCAN uses a minimal distance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H" dirty="0"/>
                  <a:t> and a minimal number of points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H" dirty="0"/>
                  <a:t> as input</a:t>
                </a:r>
              </a:p>
              <a:p>
                <a:r>
                  <a:rPr lang="en-CH" dirty="0"/>
                  <a:t>It find dense regions in the data and uses the as cluster seeds. Then it exapnds these clusters and adds points if they are within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H" dirty="0"/>
                  <a:t> distance to a cluster. All points not within reach of a cluster are marked as outliers.</a:t>
                </a:r>
              </a:p>
              <a:p>
                <a:r>
                  <a:rPr lang="en-CH" dirty="0"/>
                  <a:t>DBSCAN can deal with clusters of arbitrary shapes.</a:t>
                </a:r>
              </a:p>
              <a:p>
                <a:r>
                  <a:rPr lang="en-CH" dirty="0"/>
                  <a:t>DBSCAN requires clusters of similar density</a:t>
                </a:r>
              </a:p>
              <a:p>
                <a:r>
                  <a:rPr lang="en-CH" dirty="0"/>
                  <a:t>Distance based clustering are difficults in high </a:t>
                </a:r>
                <a:br>
                  <a:rPr lang="en-CH" dirty="0"/>
                </a:br>
                <a:r>
                  <a:rPr lang="en-CH" dirty="0"/>
                  <a:t>dimensions (curse of dimensionality)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0FBD94-681B-A242-8754-782EE9C72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6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E5647227-2FB5-5D46-BAF4-972B8713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580" y="4285608"/>
            <a:ext cx="2428670" cy="1751269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22218-0C7A-7649-91A6-7FB44DD371B2}"/>
              </a:ext>
            </a:extLst>
          </p:cNvPr>
          <p:cNvSpPr txBox="1"/>
          <p:nvPr/>
        </p:nvSpPr>
        <p:spPr>
          <a:xfrm>
            <a:off x="8658327" y="6308209"/>
            <a:ext cx="278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linkClick r:id="rId4"/>
              </a:rPr>
              <a:t>Ester et al., Proc KDD, 1996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462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98DB-113B-9B48-88D7-2A728A72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DBSCAN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A5902-9FFD-7644-B607-23B3AC92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935" y="784654"/>
            <a:ext cx="9156065" cy="5900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CE4B1-0125-0C4D-9F6B-6263881AE40E}"/>
              </a:ext>
            </a:extLst>
          </p:cNvPr>
          <p:cNvSpPr txBox="1"/>
          <p:nvPr/>
        </p:nvSpPr>
        <p:spPr>
          <a:xfrm>
            <a:off x="654908" y="4238368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s</a:t>
            </a:r>
            <a:r>
              <a:rPr lang="en-CH" dirty="0">
                <a:hlinkClick r:id="rId3"/>
              </a:rPr>
              <a:t>klearn docu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5024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fe cycle of Machine Learning - Javatpoint">
            <a:extLst>
              <a:ext uri="{FF2B5EF4-FFF2-40B4-BE49-F238E27FC236}">
                <a16:creationId xmlns:a16="http://schemas.microsoft.com/office/drawing/2014/main" id="{51219D5C-565A-6646-BCE3-F4336B6EC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32" y="321683"/>
            <a:ext cx="7409109" cy="60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942B1-64D7-EB46-A039-D97C9E3ECA66}"/>
              </a:ext>
            </a:extLst>
          </p:cNvPr>
          <p:cNvSpPr/>
          <p:nvPr/>
        </p:nvSpPr>
        <p:spPr>
          <a:xfrm>
            <a:off x="3396511" y="6402169"/>
            <a:ext cx="546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>
                <a:hlinkClick r:id="rId3"/>
              </a:rPr>
              <a:t>https://www.javatpoint.com/machine-learning-life-cycle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9FA3B-9E6B-3E40-AF3C-639A6F27449F}"/>
              </a:ext>
            </a:extLst>
          </p:cNvPr>
          <p:cNvSpPr txBox="1"/>
          <p:nvPr/>
        </p:nvSpPr>
        <p:spPr>
          <a:xfrm>
            <a:off x="9144001" y="5066271"/>
            <a:ext cx="2730843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dirty="0"/>
              <a:t>Variance stabilization</a:t>
            </a:r>
          </a:p>
          <a:p>
            <a:r>
              <a:rPr lang="en-CH" dirty="0"/>
              <a:t>Missing value Imputation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5CBF-17F5-6D4D-B544-3CD98637A7B5}"/>
              </a:ext>
            </a:extLst>
          </p:cNvPr>
          <p:cNvSpPr txBox="1"/>
          <p:nvPr/>
        </p:nvSpPr>
        <p:spPr>
          <a:xfrm>
            <a:off x="9786551" y="2505670"/>
            <a:ext cx="2318951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dirty="0"/>
              <a:t>Pairplots</a:t>
            </a:r>
          </a:p>
          <a:p>
            <a:r>
              <a:rPr lang="en-CH" dirty="0"/>
              <a:t>Select fatures</a:t>
            </a:r>
          </a:p>
          <a:p>
            <a:r>
              <a:rPr lang="en-CH" dirty="0"/>
              <a:t>PCA, ICA, t-SNE,UMAP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4CBA3-54ED-FB40-8420-983E52DFDB4D}"/>
              </a:ext>
            </a:extLst>
          </p:cNvPr>
          <p:cNvSpPr txBox="1"/>
          <p:nvPr/>
        </p:nvSpPr>
        <p:spPr>
          <a:xfrm>
            <a:off x="5268097" y="4002036"/>
            <a:ext cx="165580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CH" dirty="0"/>
              <a:t>-means,</a:t>
            </a:r>
          </a:p>
          <a:p>
            <a:r>
              <a:rPr lang="en-GB" dirty="0"/>
              <a:t>H</a:t>
            </a:r>
            <a:r>
              <a:rPr lang="en-CH" dirty="0"/>
              <a:t>clust, DBSCAN</a:t>
            </a:r>
          </a:p>
        </p:txBody>
      </p:sp>
    </p:spTree>
    <p:extLst>
      <p:ext uri="{BB962C8B-B14F-4D97-AF65-F5344CB8AC3E}">
        <p14:creationId xmlns:p14="http://schemas.microsoft.com/office/powerpoint/2010/main" val="2333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8EC7-B9B0-554D-BD41-BDE75A92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Gaussian Mixtures</a:t>
            </a:r>
          </a:p>
        </p:txBody>
      </p:sp>
      <p:pic>
        <p:nvPicPr>
          <p:cNvPr id="2050" name="Picture 2" descr="Cluster Using Gaussian Mixture Model - MATLAB &amp; Simulink">
            <a:extLst>
              <a:ext uri="{FF2B5EF4-FFF2-40B4-BE49-F238E27FC236}">
                <a16:creationId xmlns:a16="http://schemas.microsoft.com/office/drawing/2014/main" id="{18B73EF3-4E98-F149-8197-25ECE114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565" y="1923536"/>
            <a:ext cx="5063435" cy="37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C8A3F-5DC7-8942-AF34-15C670BAC7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432" y="1744662"/>
                <a:ext cx="7013713" cy="4351338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>
                <a:normAutofit fontScale="55000" lnSpcReduction="20000"/>
              </a:bodyPr>
              <a:lstStyle/>
              <a:p>
                <a:r>
                  <a:rPr lang="en-CH" dirty="0"/>
                  <a:t>The data is modelled as a mixtures of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H" dirty="0"/>
                  <a:t> Gaussian distributions:</a:t>
                </a:r>
                <a:br>
                  <a:rPr lang="en-CH" dirty="0"/>
                </a:br>
                <a:br>
                  <a:rPr lang="en-CH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fr-CH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fr-CH" dirty="0"/>
                </a:br>
                <a:br>
                  <a:rPr lang="fr-CH" dirty="0"/>
                </a:br>
                <a:endParaRPr lang="en-CH" dirty="0"/>
              </a:p>
              <a:p>
                <a:r>
                  <a:rPr lang="en-CH" dirty="0"/>
                  <a:t>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H" dirty="0"/>
                  <a:t> are determined by the EM algorithm:</a:t>
                </a:r>
                <a:br>
                  <a:rPr lang="en-CH" dirty="0"/>
                </a:br>
                <a:endParaRPr lang="en-CH" dirty="0"/>
              </a:p>
              <a:p>
                <a:pPr lvl="1"/>
                <a:r>
                  <a:rPr lang="en-GB" dirty="0">
                    <a:solidFill>
                      <a:srgbClr val="000000"/>
                    </a:solidFill>
                  </a:rPr>
                  <a:t>Expectation step: calculate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to belong to cluster k</a:t>
                </a:r>
                <a:br>
                  <a:rPr lang="en-GB" dirty="0">
                    <a:solidFill>
                      <a:srgbClr val="000000"/>
                    </a:solidFill>
                  </a:rPr>
                </a:br>
                <a:br>
                  <a:rPr lang="en-GB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</a:rPr>
                        </m:ctrlPr>
                      </m:sSubPr>
                      <m:e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</a:rPr>
                          <m:t>𝑖</m:t>
                        </m:r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</a:rPr>
                      <m:t>=</m:t>
                    </m:r>
                    <m:f>
                      <m:fPr>
                        <m:type m:val="skw"/>
                        <m:ctrlPr>
                          <a:rPr lang="fr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CH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  <m:d>
                              <m:dPr>
                                <m:ctrlPr>
                                  <a:rPr lang="fr-CH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br>
                  <a:rPr lang="fr-CH" dirty="0">
                    <a:solidFill>
                      <a:srgbClr val="000000"/>
                    </a:solidFill>
                  </a:rPr>
                </a:br>
                <a:br>
                  <a:rPr lang="fr-CH" dirty="0">
                    <a:solidFill>
                      <a:srgbClr val="000000"/>
                    </a:solidFill>
                  </a:rPr>
                </a:br>
                <a:endParaRPr lang="fr-CH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GB" dirty="0">
                    <a:solidFill>
                      <a:srgbClr val="000000"/>
                    </a:solidFill>
                  </a:rPr>
                  <a:t>Maximization step: recalculate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:</a:t>
                </a:r>
                <a:br>
                  <a:rPr lang="en-GB" dirty="0">
                    <a:solidFill>
                      <a:srgbClr val="000000"/>
                    </a:solidFill>
                  </a:rPr>
                </a:br>
                <a:br>
                  <a:rPr lang="en-GB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1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CH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CH" b="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H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CH" b="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nary>
                        <m:r>
                          <a:rPr lang="fr-CH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fr-CH" b="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fr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fr-CH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C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fr-CH" b="0" i="0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H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p>
                          <m:sSupPr>
                            <m:ctrlPr>
                              <a:rPr lang="fr-CH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br>
                  <a:rPr lang="fr-CH" dirty="0">
                    <a:solidFill>
                      <a:srgbClr val="000000"/>
                    </a:solidFill>
                  </a:rPr>
                </a:br>
                <a:endParaRPr lang="fr-CH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GB" dirty="0">
                    <a:solidFill>
                      <a:srgbClr val="000000"/>
                    </a:solidFill>
                  </a:rPr>
                  <a:t>Iterate steps 2 &amp; 3 until convergence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CH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CH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CH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fr-CH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CH" dirty="0">
                    <a:solidFill>
                      <a:srgbClr val="000000"/>
                    </a:solidFill>
                  </a:rPr>
                  <a:t>: cluster assignement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fr-CH" dirty="0">
                    <a:solidFill>
                      <a:srgbClr val="000000"/>
                    </a:solidFill>
                  </a:rPr>
                </a:br>
                <a:br>
                  <a:rPr lang="en-CH" dirty="0"/>
                </a:br>
                <a:endParaRPr lang="en-CH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C8A3F-5DC7-8942-AF34-15C670BAC7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432" y="1744662"/>
                <a:ext cx="7013713" cy="4351338"/>
              </a:xfrm>
              <a:blipFill>
                <a:blip r:embed="rId3"/>
                <a:stretch>
                  <a:fillRect l="-362" t="-125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07728-425C-8F43-951F-8FD881F9C511}"/>
                  </a:ext>
                </a:extLst>
              </p:cNvPr>
              <p:cNvSpPr txBox="1"/>
              <p:nvPr/>
            </p:nvSpPr>
            <p:spPr>
              <a:xfrm>
                <a:off x="9094305" y="1363982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Models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C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07728-425C-8F43-951F-8FD881F9C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305" y="1363982"/>
                <a:ext cx="1200393" cy="369332"/>
              </a:xfrm>
              <a:prstGeom prst="rect">
                <a:avLst/>
              </a:prstGeom>
              <a:blipFill>
                <a:blip r:embed="rId4"/>
                <a:stretch>
                  <a:fillRect l="-5263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7DD7E77-9AA1-F64B-AB15-A15D8723D838}"/>
              </a:ext>
            </a:extLst>
          </p:cNvPr>
          <p:cNvSpPr txBox="1"/>
          <p:nvPr/>
        </p:nvSpPr>
        <p:spPr>
          <a:xfrm>
            <a:off x="3448878" y="6341410"/>
            <a:ext cx="449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hlinkClick r:id="rId5"/>
              </a:rPr>
              <a:t>Frailey &amp; Raftery, The Computer Journal, 1998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891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8412-4B5B-DC43-9204-799B8F25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Variance Stabilization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8A9E6-531F-AD44-A978-194629A68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2450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H" dirty="0"/>
                  <a:t>In Omics data the standard deviation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dirty="0"/>
                  <a:t>of a</a:t>
                </a:r>
                <a:br>
                  <a:rPr lang="en-CH" dirty="0"/>
                </a:br>
                <a:r>
                  <a:rPr lang="en-CH" dirty="0"/>
                  <a:t>signal often grows with increasing signal value.</a:t>
                </a:r>
              </a:p>
              <a:p>
                <a:r>
                  <a:rPr lang="en-CH" dirty="0"/>
                  <a:t>This can detrimental for some ML techniques</a:t>
                </a:r>
                <a:br>
                  <a:rPr lang="en-CH" dirty="0"/>
                </a:br>
                <a:r>
                  <a:rPr lang="en-CH" dirty="0"/>
                  <a:t>that assume that each feature value has the </a:t>
                </a:r>
                <a:br>
                  <a:rPr lang="en-CH" dirty="0"/>
                </a:br>
                <a:r>
                  <a:rPr lang="en-CH" dirty="0"/>
                  <a:t>same error (e.g. k-means)</a:t>
                </a:r>
              </a:p>
              <a:p>
                <a:r>
                  <a:rPr lang="en-CH" dirty="0"/>
                  <a:t>If the dependency is linear a simple log-</a:t>
                </a:r>
                <a:br>
                  <a:rPr lang="en-CH" dirty="0"/>
                </a:br>
                <a:r>
                  <a:rPr lang="en-CH" dirty="0"/>
                  <a:t>transform can stabilize the variance </a:t>
                </a:r>
              </a:p>
              <a:p>
                <a:r>
                  <a:rPr lang="en-CH" dirty="0"/>
                  <a:t>For more complex situations check</a:t>
                </a:r>
                <a:br>
                  <a:rPr lang="en-CH" dirty="0"/>
                </a:br>
                <a:r>
                  <a:rPr lang="en-CH" dirty="0">
                    <a:hlinkClick r:id="rId3"/>
                  </a:rPr>
                  <a:t>Huber et al. Bioinformatics 2002</a:t>
                </a:r>
                <a:endParaRPr lang="en-CH" dirty="0"/>
              </a:p>
              <a:p>
                <a:r>
                  <a:rPr lang="en-CH" dirty="0"/>
                  <a:t>Removing batch effects and confounding </a:t>
                </a:r>
                <a:br>
                  <a:rPr lang="en-CH" dirty="0"/>
                </a:br>
                <a:r>
                  <a:rPr lang="en-CH" dirty="0"/>
                  <a:t>factors</a:t>
                </a:r>
                <a:br>
                  <a:rPr lang="en-CH" dirty="0"/>
                </a:br>
                <a:endParaRPr lang="en-CH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8A9E6-531F-AD44-A978-194629A68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2450"/>
                <a:ext cx="10515600" cy="4351338"/>
              </a:xfrm>
              <a:blipFill>
                <a:blip r:embed="rId4"/>
                <a:stretch>
                  <a:fillRect l="-965" t="-377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6AC2DE1-E93F-3E41-87D7-AF619CCB0633}"/>
              </a:ext>
            </a:extLst>
          </p:cNvPr>
          <p:cNvGrpSpPr/>
          <p:nvPr/>
        </p:nvGrpSpPr>
        <p:grpSpPr>
          <a:xfrm>
            <a:off x="8534420" y="271750"/>
            <a:ext cx="3131252" cy="6316838"/>
            <a:chOff x="8052505" y="172894"/>
            <a:chExt cx="3131252" cy="6316838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3DF5125F-B6C3-6D42-897E-45F05F5AA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2505" y="172894"/>
              <a:ext cx="3129016" cy="252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5" name="Object 8">
              <a:extLst>
                <a:ext uri="{FF2B5EF4-FFF2-40B4-BE49-F238E27FC236}">
                  <a16:creationId xmlns:a16="http://schemas.microsoft.com/office/drawing/2014/main" id="{9584CD38-1923-C645-83EA-301064308E8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8080418"/>
                </p:ext>
              </p:extLst>
            </p:nvPr>
          </p:nvGraphicFramePr>
          <p:xfrm>
            <a:off x="8167816" y="2890423"/>
            <a:ext cx="3015941" cy="272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9" name="Equation" r:id="rId6" imgW="2527200" imgH="228600" progId="Equation.3">
                    <p:embed/>
                  </p:oleObj>
                </mc:Choice>
                <mc:Fallback>
                  <p:oleObj name="Equation" r:id="rId6" imgW="2527200" imgH="228600" progId="Equation.3">
                    <p:embed/>
                    <p:pic>
                      <p:nvPicPr>
                        <p:cNvPr id="66565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7816" y="2890423"/>
                          <a:ext cx="3015941" cy="2729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1C93ACB1-5D40-EA43-B6EB-B866B730911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1726966"/>
                </p:ext>
              </p:extLst>
            </p:nvPr>
          </p:nvGraphicFramePr>
          <p:xfrm>
            <a:off x="9069860" y="6242559"/>
            <a:ext cx="1298903" cy="247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0" name="Equation" r:id="rId8" imgW="1206360" imgH="228600" progId="Equation.3">
                    <p:embed/>
                  </p:oleObj>
                </mc:Choice>
                <mc:Fallback>
                  <p:oleObj name="Equation" r:id="rId8" imgW="1206360" imgH="228600" progId="Equation.3">
                    <p:embed/>
                    <p:pic>
                      <p:nvPicPr>
                        <p:cNvPr id="6656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69860" y="6242559"/>
                          <a:ext cx="1298903" cy="247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AE5D86F3-7BD3-9144-81E3-7308DB508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352" y="3476099"/>
              <a:ext cx="3067940" cy="2535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67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94A30B-DB37-6B44-8907-02569E82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Missing Values (MV)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2AD64-EB79-894A-97D6-D654D9BE9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Omics data (especially proteomics) often have missing values, which can be caused by leaky measurement or data processing</a:t>
            </a:r>
          </a:p>
          <a:p>
            <a:r>
              <a:rPr lang="en-CH" dirty="0"/>
              <a:t>There are two main strategies to deal with MVs: discard or impute them</a:t>
            </a:r>
          </a:p>
          <a:p>
            <a:r>
              <a:rPr lang="en-CH" dirty="0"/>
              <a:t>MVs can occur at random or depend on feature values</a:t>
            </a:r>
          </a:p>
          <a:p>
            <a:pPr lvl="1"/>
            <a:r>
              <a:rPr lang="en-CH" dirty="0"/>
              <a:t>For missing at random we can only replace or impute them by the best guess, the global non-missing mean (</a:t>
            </a:r>
            <a:r>
              <a:rPr lang="en-CH" dirty="0">
                <a:hlinkClick r:id="rId2"/>
              </a:rPr>
              <a:t>Donders et al, J. Clin. Epi., 2006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In the latter case, we can try to predict the MVs using the feature values using e.g. EM, KNN, SVD, Regression (</a:t>
            </a:r>
            <a:r>
              <a:rPr lang="en-CH" dirty="0">
                <a:hlinkClick r:id="rId3"/>
              </a:rPr>
              <a:t>Troyanskaya et al, Bioinformatics, 2001</a:t>
            </a:r>
            <a:r>
              <a:rPr lang="en-CH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455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F8AE-3035-4245-8686-E0057B9B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Some Notations: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699293-25D4-AE4A-9992-ED8C052CFA48}"/>
              </a:ext>
            </a:extLst>
          </p:cNvPr>
          <p:cNvGrpSpPr/>
          <p:nvPr/>
        </p:nvGrpSpPr>
        <p:grpSpPr>
          <a:xfrm>
            <a:off x="1729768" y="1587026"/>
            <a:ext cx="8367708" cy="2178164"/>
            <a:chOff x="1025433" y="1142183"/>
            <a:chExt cx="8367708" cy="21781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CE1631-30AA-9843-BC8F-7BFBBC0E993C}"/>
                </a:ext>
              </a:extLst>
            </p:cNvPr>
            <p:cNvGrpSpPr/>
            <p:nvPr/>
          </p:nvGrpSpPr>
          <p:grpSpPr>
            <a:xfrm>
              <a:off x="2996513" y="1142183"/>
              <a:ext cx="6396628" cy="2178164"/>
              <a:chOff x="5640859" y="2167794"/>
              <a:chExt cx="6396628" cy="21781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8EFB4CAB-D94C-014B-8B09-A6F942E74A3B}"/>
                      </a:ext>
                    </a:extLst>
                  </p:cNvPr>
                  <p:cNvSpPr txBox="1"/>
                  <p:nvPr/>
                </p:nvSpPr>
                <p:spPr>
                  <a:xfrm>
                    <a:off x="5640859" y="2971800"/>
                    <a:ext cx="5781647" cy="9757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fr-CH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CH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H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CH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fr-CH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fr-CH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H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fr-CH" sz="24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fr-CH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fr-CH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fr-CH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CH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CH" sz="2400" b="1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fr-CH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fr-CH" sz="2400" b="1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fr-CH" sz="2400" b="1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fr-CH" sz="2400" b="1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CH" sz="2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CH" sz="2400" b="1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CH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CH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fr-CH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H" sz="2400" b="1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8EFB4CAB-D94C-014B-8B09-A6F942E74A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0859" y="2971800"/>
                    <a:ext cx="5781647" cy="9757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658" b="-7792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1B8E69E-676C-6F41-BE29-76C33C3FF1B4}"/>
                  </a:ext>
                </a:extLst>
              </p:cNvPr>
              <p:cNvCxnSpPr/>
              <p:nvPr/>
            </p:nvCxnSpPr>
            <p:spPr>
              <a:xfrm>
                <a:off x="9304638" y="2607276"/>
                <a:ext cx="1767016" cy="0"/>
              </a:xfrm>
              <a:prstGeom prst="straightConnector1">
                <a:avLst/>
              </a:prstGeom>
              <a:ln w="2222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A6B3F74-994A-5743-A5CF-931395A7D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5330" y="2971800"/>
                <a:ext cx="0" cy="1070919"/>
              </a:xfrm>
              <a:prstGeom prst="straightConnector1">
                <a:avLst/>
              </a:prstGeom>
              <a:ln w="2222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00061D-1A62-E74B-A05A-2075AA0A20FF}"/>
                  </a:ext>
                </a:extLst>
              </p:cNvPr>
              <p:cNvSpPr txBox="1"/>
              <p:nvPr/>
            </p:nvSpPr>
            <p:spPr>
              <a:xfrm>
                <a:off x="9585897" y="2167794"/>
                <a:ext cx="1204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i="1" dirty="0"/>
                  <a:t>M features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D6DCF5-A602-1C42-9EA2-BE09065547FC}"/>
                  </a:ext>
                </a:extLst>
              </p:cNvPr>
              <p:cNvSpPr txBox="1"/>
              <p:nvPr/>
            </p:nvSpPr>
            <p:spPr>
              <a:xfrm rot="5400000">
                <a:off x="10966520" y="3274992"/>
                <a:ext cx="1772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i="1" dirty="0"/>
                  <a:t>N measurements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3858A9-0923-F04A-B771-694E0FB39FBD}"/>
                </a:ext>
              </a:extLst>
            </p:cNvPr>
            <p:cNvSpPr txBox="1"/>
            <p:nvPr/>
          </p:nvSpPr>
          <p:spPr>
            <a:xfrm>
              <a:off x="1025433" y="2203214"/>
              <a:ext cx="17545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i="1" dirty="0"/>
                <a:t>D</a:t>
              </a:r>
              <a:r>
                <a:rPr lang="en-CH" sz="2400" i="1" dirty="0"/>
                <a:t>ata matrix: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E4614C-59A3-3D41-AEC4-11FC601F4B22}"/>
              </a:ext>
            </a:extLst>
          </p:cNvPr>
          <p:cNvSpPr txBox="1"/>
          <p:nvPr/>
        </p:nvSpPr>
        <p:spPr>
          <a:xfrm>
            <a:off x="1128405" y="4604550"/>
            <a:ext cx="20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i="1" dirty="0" err="1"/>
              <a:t>Zero</a:t>
            </a:r>
            <a:r>
              <a:rPr lang="fr-CH" sz="2400" i="1" dirty="0"/>
              <a:t> </a:t>
            </a:r>
            <a:r>
              <a:rPr lang="fr-CH" sz="2400" i="1" dirty="0" err="1"/>
              <a:t>centering</a:t>
            </a:r>
            <a:r>
              <a:rPr lang="fr-CH" sz="2400" i="1" dirty="0"/>
              <a:t>:</a:t>
            </a:r>
            <a:endParaRPr lang="en-CH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D0003D-29A1-424B-8689-8F19E712A39D}"/>
                  </a:ext>
                </a:extLst>
              </p:cNvPr>
              <p:cNvSpPr txBox="1"/>
              <p:nvPr/>
            </p:nvSpPr>
            <p:spPr>
              <a:xfrm>
                <a:off x="3596565" y="4574605"/>
                <a:ext cx="3947234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CH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r-CH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sSub>
                      <m:sSubPr>
                        <m:ctrlPr>
                          <a:rPr lang="fr-C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H" sz="24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CH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D0003D-29A1-424B-8689-8F19E712A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565" y="4574605"/>
                <a:ext cx="3947234" cy="521553"/>
              </a:xfrm>
              <a:prstGeom prst="rect">
                <a:avLst/>
              </a:prstGeom>
              <a:blipFill>
                <a:blip r:embed="rId3"/>
                <a:stretch>
                  <a:fillRect l="-1929" t="-107143" r="-1286" b="-16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541A6DA-63B1-644D-AA1A-F599122226B1}"/>
              </a:ext>
            </a:extLst>
          </p:cNvPr>
          <p:cNvSpPr txBox="1"/>
          <p:nvPr/>
        </p:nvSpPr>
        <p:spPr>
          <a:xfrm>
            <a:off x="8284151" y="4604548"/>
            <a:ext cx="304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i="1" dirty="0" err="1"/>
              <a:t>Columns</a:t>
            </a:r>
            <a:r>
              <a:rPr lang="fr-CH" sz="2400" i="1" dirty="0"/>
              <a:t> have 0 </a:t>
            </a:r>
            <a:r>
              <a:rPr lang="fr-CH" sz="2400" i="1" dirty="0" err="1"/>
              <a:t>means</a:t>
            </a:r>
            <a:endParaRPr lang="en-CH" sz="2400" i="1" dirty="0"/>
          </a:p>
        </p:txBody>
      </p:sp>
    </p:spTree>
    <p:extLst>
      <p:ext uri="{BB962C8B-B14F-4D97-AF65-F5344CB8AC3E}">
        <p14:creationId xmlns:p14="http://schemas.microsoft.com/office/powerpoint/2010/main" val="778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CBF52C-5DDC-D14A-BD23-EB34CC8CA639}"/>
              </a:ext>
            </a:extLst>
          </p:cNvPr>
          <p:cNvGrpSpPr/>
          <p:nvPr/>
        </p:nvGrpSpPr>
        <p:grpSpPr>
          <a:xfrm>
            <a:off x="5686257" y="1902478"/>
            <a:ext cx="6505743" cy="4879307"/>
            <a:chOff x="5686257" y="1978693"/>
            <a:chExt cx="6505743" cy="4879307"/>
          </a:xfrm>
        </p:grpSpPr>
        <p:pic>
          <p:nvPicPr>
            <p:cNvPr id="3076" name="Picture 4" descr="Gaussian Processes">
              <a:extLst>
                <a:ext uri="{FF2B5EF4-FFF2-40B4-BE49-F238E27FC236}">
                  <a16:creationId xmlns:a16="http://schemas.microsoft.com/office/drawing/2014/main" id="{18206AE1-915A-EE42-AF85-1E6AC074F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257" y="1978693"/>
              <a:ext cx="6505743" cy="487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D42196A-9400-114C-9061-F9743537D31B}"/>
                </a:ext>
              </a:extLst>
            </p:cNvPr>
            <p:cNvSpPr/>
            <p:nvPr/>
          </p:nvSpPr>
          <p:spPr>
            <a:xfrm rot="2094816">
              <a:off x="8632052" y="4009949"/>
              <a:ext cx="808511" cy="78452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A8172-516C-8947-A676-83EA1B6F45EB}"/>
                </a:ext>
              </a:extLst>
            </p:cNvPr>
            <p:cNvCxnSpPr>
              <a:cxnSpLocks/>
              <a:stCxn id="9" idx="2"/>
              <a:endCxn id="5" idx="7"/>
            </p:cNvCxnSpPr>
            <p:nvPr/>
          </p:nvCxnSpPr>
          <p:spPr>
            <a:xfrm flipV="1">
              <a:off x="9036307" y="4338368"/>
              <a:ext cx="393155" cy="779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F56C09D-C4FA-9841-B853-023CCD08E2B3}"/>
                    </a:ext>
                  </a:extLst>
                </p:cNvPr>
                <p:cNvSpPr/>
                <p:nvPr/>
              </p:nvSpPr>
              <p:spPr>
                <a:xfrm>
                  <a:off x="8826955" y="4047019"/>
                  <a:ext cx="4187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F56C09D-C4FA-9841-B853-023CCD08E2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6955" y="4047019"/>
                  <a:ext cx="41870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AA90A8-B734-4041-9336-7D6FF5E8AE9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0070C0"/>
            </a:solidFill>
          </a:ln>
        </p:spPr>
        <p:txBody>
          <a:bodyPr/>
          <a:lstStyle/>
          <a:p>
            <a:r>
              <a:rPr lang="en-CH" dirty="0"/>
              <a:t>Principal Component Analysis (PCA)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8354F0-2888-2647-8896-EE46FAACB649}"/>
                  </a:ext>
                </a:extLst>
              </p:cNvPr>
              <p:cNvSpPr txBox="1"/>
              <p:nvPr/>
            </p:nvSpPr>
            <p:spPr>
              <a:xfrm>
                <a:off x="387051" y="1762641"/>
                <a:ext cx="52150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We try to find a direction </a:t>
                </a:r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CH" dirty="0"/>
                  <a:t> along which the data has </a:t>
                </a:r>
              </a:p>
              <a:p>
                <a:r>
                  <a:rPr lang="en-CH" dirty="0"/>
                  <a:t>the largest </a:t>
                </a:r>
                <a:r>
                  <a:rPr lang="en-GB" dirty="0"/>
                  <a:t>v</a:t>
                </a:r>
                <a:r>
                  <a:rPr lang="en-CH" dirty="0"/>
                  <a:t>ariance: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8354F0-2888-2647-8896-EE46FAACB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51" y="1762641"/>
                <a:ext cx="5215017" cy="646331"/>
              </a:xfrm>
              <a:prstGeom prst="rect">
                <a:avLst/>
              </a:prstGeom>
              <a:blipFill>
                <a:blip r:embed="rId4"/>
                <a:stretch>
                  <a:fillRect l="-971" t="-3846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64F12-48EA-D74E-992A-76B32E0EE1E7}"/>
              </a:ext>
            </a:extLst>
          </p:cNvPr>
          <p:cNvGrpSpPr/>
          <p:nvPr/>
        </p:nvGrpSpPr>
        <p:grpSpPr>
          <a:xfrm>
            <a:off x="5650028" y="1902478"/>
            <a:ext cx="6505743" cy="4879307"/>
            <a:chOff x="978615" y="1539487"/>
            <a:chExt cx="6505743" cy="4879307"/>
          </a:xfrm>
        </p:grpSpPr>
        <p:pic>
          <p:nvPicPr>
            <p:cNvPr id="29" name="Picture 4" descr="Gaussian Processes">
              <a:extLst>
                <a:ext uri="{FF2B5EF4-FFF2-40B4-BE49-F238E27FC236}">
                  <a16:creationId xmlns:a16="http://schemas.microsoft.com/office/drawing/2014/main" id="{9CAC98BD-E5F7-254B-9D21-FF84BC689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615" y="1539487"/>
              <a:ext cx="6505743" cy="487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ACEA40B-1758-514E-B2A5-3186342DF7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5416" y="3713388"/>
              <a:ext cx="311866" cy="2956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1777218-6835-7F4B-9015-C8541BC10A1C}"/>
                    </a:ext>
                  </a:extLst>
                </p:cNvPr>
                <p:cNvSpPr/>
                <p:nvPr/>
              </p:nvSpPr>
              <p:spPr>
                <a:xfrm>
                  <a:off x="4416538" y="3713388"/>
                  <a:ext cx="529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fr-C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1777218-6835-7F4B-9015-C8541BC10A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6538" y="3713388"/>
                  <a:ext cx="5292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E1B9CF3-F46E-1342-97A3-71C30675BBA4}"/>
                    </a:ext>
                  </a:extLst>
                </p:cNvPr>
                <p:cNvSpPr/>
                <p:nvPr/>
              </p:nvSpPr>
              <p:spPr>
                <a:xfrm>
                  <a:off x="3658386" y="3344056"/>
                  <a:ext cx="529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fr-CH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E1B9CF3-F46E-1342-97A3-71C30675B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386" y="3344056"/>
                  <a:ext cx="52924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1DCA468-B698-D54C-8B72-7350BF5431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0251" y="3713388"/>
              <a:ext cx="315166" cy="31391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0FA8-2483-4142-9203-B47B8D3557F7}"/>
                  </a:ext>
                </a:extLst>
              </p:cNvPr>
              <p:cNvSpPr txBox="1"/>
              <p:nvPr/>
            </p:nvSpPr>
            <p:spPr>
              <a:xfrm>
                <a:off x="387051" y="2436671"/>
                <a:ext cx="5901331" cy="382194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H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r-CH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fr-CH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H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CH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1" i="1">
                                      <a:latin typeface="Cambria Math" panose="02040503050406030204" pitchFamily="18" charset="0"/>
                                    </a:rPr>
                                    <m:t>𝑿𝒘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CH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</m:e>
                      </m:nary>
                    </m:oMath>
                  </m:oMathPara>
                </a14:m>
                <a:endParaRPr lang="fr-CH" dirty="0"/>
              </a:p>
              <a:p>
                <a:endParaRPr lang="fr-CH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fr-CH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fr-CH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d>
                      <m:dPr>
                        <m:ctrlPr>
                          <a:rPr lang="fr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𝒘</m:t>
                        </m:r>
                        <m:sSup>
                          <m:sSupPr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𝑿𝒘</m:t>
                        </m:r>
                        <m:r>
                          <a:rPr lang="fr-CH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C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fr-C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C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fr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fr-CH" b="1" i="1">
                        <a:latin typeface="Cambria Math" panose="02040503050406030204" pitchFamily="18" charset="0"/>
                      </a:rPr>
                      <m:t>𝑿𝒘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fr-CH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endParaRPr lang="fr-CH" dirty="0"/>
              </a:p>
              <a:p>
                <a:endParaRPr lang="fr-CH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H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fr-CH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fr-CH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1" i="1" smtClean="0">
                          <a:latin typeface="Cambria Math" panose="02040503050406030204" pitchFamily="18" charset="0"/>
                        </a:rPr>
                        <m:t>𝑾𝑫</m:t>
                      </m:r>
                      <m:sSup>
                        <m:sSupPr>
                          <m:ctrlPr>
                            <a:rPr lang="fr-CH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CH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fr-CH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H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fr-CH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fr-CH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fr-CH" b="1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fr-CH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fr-CH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CH" b="1" dirty="0"/>
              </a:p>
              <a:p>
                <a:endParaRPr lang="fr-CH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fr-CH" b="1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fr-CH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fr-CH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  <m:r>
                      <a:rPr lang="fr-CH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Eigenv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ectors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PCs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m:rPr>
                        <m:nor/>
                      </m:rPr>
                      <a:rPr lang="fr-CH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CH" i="0" smtClean="0">
                        <a:latin typeface="Cambria Math" panose="02040503050406030204" pitchFamily="18" charset="0"/>
                      </a:rPr>
                      <m:t>matrix</m:t>
                    </m:r>
                  </m:oMath>
                </a14:m>
                <a:r>
                  <a:rPr lang="fr-CH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fr-CH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fr-CH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fr-CH" b="1" dirty="0"/>
              </a:p>
              <a:p>
                <a:endParaRPr lang="fr-CH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CH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⋯≥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fr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0FA8-2483-4142-9203-B47B8D355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51" y="2436671"/>
                <a:ext cx="5901331" cy="3821944"/>
              </a:xfrm>
              <a:prstGeom prst="rect">
                <a:avLst/>
              </a:prstGeom>
              <a:blipFill>
                <a:blip r:embed="rId7"/>
                <a:stretch>
                  <a:fillRect l="-1502" t="-23256" b="-66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084BD4-46A3-4447-A0EF-3525593DFD33}"/>
                  </a:ext>
                </a:extLst>
              </p:cNvPr>
              <p:cNvSpPr txBox="1"/>
              <p:nvPr/>
            </p:nvSpPr>
            <p:spPr>
              <a:xfrm>
                <a:off x="8068318" y="1832847"/>
                <a:ext cx="22424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sz="2400" i="1" dirty="0"/>
                  <a:t>Zero </a:t>
                </a:r>
                <a:r>
                  <a:rPr lang="fr-CH" sz="2400" i="1" dirty="0" err="1"/>
                  <a:t>centered</a:t>
                </a:r>
                <a14:m>
                  <m:oMath xmlns:m="http://schemas.openxmlformats.org/officeDocument/2006/math"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CH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CH" sz="2400" b="1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084BD4-46A3-4447-A0EF-3525593DF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318" y="1832847"/>
                <a:ext cx="2242409" cy="461665"/>
              </a:xfrm>
              <a:prstGeom prst="rect">
                <a:avLst/>
              </a:prstGeom>
              <a:blipFill>
                <a:blip r:embed="rId8"/>
                <a:stretch>
                  <a:fillRect l="-4520" t="-8108" b="-297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06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7E6D-0746-8542-9434-DAD4698D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E2614-2337-454A-878A-312931D23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CH" sz="3600" dirty="0"/>
              <a:t>Dimension reduction and visualization</a:t>
            </a:r>
          </a:p>
          <a:p>
            <a:r>
              <a:rPr lang="en-CH" sz="3600" dirty="0"/>
              <a:t>Decorrelate or whiten signals</a:t>
            </a:r>
          </a:p>
          <a:p>
            <a:r>
              <a:rPr lang="en-CH" sz="3600" dirty="0"/>
              <a:t>Data compression</a:t>
            </a:r>
          </a:p>
        </p:txBody>
      </p:sp>
    </p:spTree>
    <p:extLst>
      <p:ext uri="{BB962C8B-B14F-4D97-AF65-F5344CB8AC3E}">
        <p14:creationId xmlns:p14="http://schemas.microsoft.com/office/powerpoint/2010/main" val="426223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90A8-B734-4041-9336-7D6FF5E8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02" y="181474"/>
            <a:ext cx="10515600" cy="1325563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CH" dirty="0"/>
              <a:t>Independent Component Analysis (ICA)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8354F0-2888-2647-8896-EE46FAACB649}"/>
                  </a:ext>
                </a:extLst>
              </p:cNvPr>
              <p:cNvSpPr txBox="1"/>
              <p:nvPr/>
            </p:nvSpPr>
            <p:spPr>
              <a:xfrm>
                <a:off x="713302" y="2091200"/>
                <a:ext cx="55106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We try to find direction </a:t>
                </a:r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CH" dirty="0"/>
                  <a:t> along which the data deviates </a:t>
                </a:r>
              </a:p>
              <a:p>
                <a:r>
                  <a:rPr lang="en-CH" dirty="0"/>
                  <a:t>the most from a Gaussian distribution: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8354F0-2888-2647-8896-EE46FAACB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02" y="2091200"/>
                <a:ext cx="5510611" cy="646331"/>
              </a:xfrm>
              <a:prstGeom prst="rect">
                <a:avLst/>
              </a:prstGeom>
              <a:blipFill>
                <a:blip r:embed="rId2"/>
                <a:stretch>
                  <a:fillRect l="-920" t="-3846" b="-13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0FA8-2483-4142-9203-B47B8D3557F7}"/>
                  </a:ext>
                </a:extLst>
              </p:cNvPr>
              <p:cNvSpPr txBox="1"/>
              <p:nvPr/>
            </p:nvSpPr>
            <p:spPr>
              <a:xfrm>
                <a:off x="387051" y="3153366"/>
                <a:ext cx="7644841" cy="15461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fName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𝐷𝐺</m:t>
                          </m:r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CH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CH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fr-CH" dirty="0"/>
              </a:p>
              <a:p>
                <a:endParaRPr lang="fr-CH" dirty="0"/>
              </a:p>
              <a:p>
                <a:r>
                  <a:rPr lang="fr-CH" dirty="0" err="1"/>
                  <a:t>where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𝐷𝐺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fr-CH" dirty="0"/>
                  <a:t> </a:t>
                </a:r>
                <a:r>
                  <a:rPr lang="fr-CH" dirty="0" err="1"/>
                  <a:t>is</a:t>
                </a:r>
                <a:r>
                  <a:rPr lang="fr-CH" dirty="0"/>
                  <a:t> a </a:t>
                </a:r>
                <a:r>
                  <a:rPr lang="fr-CH" dirty="0" err="1"/>
                  <a:t>function</a:t>
                </a:r>
                <a:r>
                  <a:rPr lang="fr-CH" dirty="0"/>
                  <a:t> </a:t>
                </a:r>
                <a:r>
                  <a:rPr lang="fr-CH" dirty="0" err="1"/>
                  <a:t>that</a:t>
                </a:r>
                <a:r>
                  <a:rPr lang="fr-CH" dirty="0"/>
                  <a:t> </a:t>
                </a:r>
                <a:r>
                  <a:rPr lang="fr-CH" dirty="0" err="1"/>
                  <a:t>measures</a:t>
                </a:r>
                <a:r>
                  <a:rPr lang="fr-CH" dirty="0"/>
                  <a:t> how far </a:t>
                </a:r>
                <a:r>
                  <a:rPr lang="fr-CH" dirty="0" err="1"/>
                  <a:t>away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fr-CH" dirty="0"/>
                  <a:t> are </a:t>
                </a:r>
                <a:r>
                  <a:rPr lang="fr-CH" dirty="0" err="1"/>
                  <a:t>from</a:t>
                </a:r>
                <a:r>
                  <a:rPr lang="fr-CH" dirty="0"/>
                  <a:t> a </a:t>
                </a:r>
                <a:r>
                  <a:rPr lang="fr-CH" dirty="0" err="1"/>
                  <a:t>Gaussian</a:t>
                </a:r>
                <a:r>
                  <a:rPr lang="fr-CH" dirty="0"/>
                  <a:t> distribution. </a:t>
                </a:r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4E0FA8-2483-4142-9203-B47B8D355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51" y="3153366"/>
                <a:ext cx="7644841" cy="1546129"/>
              </a:xfrm>
              <a:prstGeom prst="rect">
                <a:avLst/>
              </a:prstGeom>
              <a:blipFill>
                <a:blip r:embed="rId3"/>
                <a:stretch>
                  <a:fillRect l="-18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2BBA36E-8353-874B-8279-C006A200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810" y="1570487"/>
            <a:ext cx="3787314" cy="5106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DD941-0684-ED4F-B227-47A9C50DAB1B}"/>
                  </a:ext>
                </a:extLst>
              </p:cNvPr>
              <p:cNvSpPr/>
              <p:nvPr/>
            </p:nvSpPr>
            <p:spPr>
              <a:xfrm>
                <a:off x="713302" y="5235622"/>
                <a:ext cx="75225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CH" dirty="0"/>
                  <a:t>Empirical </a:t>
                </a:r>
                <a:r>
                  <a:rPr lang="fr-CH" dirty="0" err="1"/>
                  <a:t>functions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i="1" dirty="0">
                        <a:latin typeface="Cambria Math" panose="02040503050406030204" pitchFamily="18" charset="0"/>
                      </a:rPr>
                      <m:t>𝐷𝐺</m:t>
                    </m:r>
                  </m:oMath>
                </a14:m>
                <a:r>
                  <a:rPr lang="fr-CH" dirty="0"/>
                  <a:t> </a:t>
                </a:r>
                <a:r>
                  <a:rPr lang="fr-CH" dirty="0" err="1"/>
                  <a:t>were</a:t>
                </a:r>
                <a:r>
                  <a:rPr lang="fr-CH" dirty="0"/>
                  <a:t> </a:t>
                </a:r>
                <a:r>
                  <a:rPr lang="fr-CH" dirty="0" err="1"/>
                  <a:t>found</a:t>
                </a:r>
                <a:r>
                  <a:rPr lang="fr-CH" dirty="0"/>
                  <a:t> </a:t>
                </a:r>
                <a:r>
                  <a:rPr lang="fr-CH" dirty="0" err="1"/>
                  <a:t>that</a:t>
                </a:r>
                <a:r>
                  <a:rPr lang="fr-CH" dirty="0"/>
                  <a:t> </a:t>
                </a:r>
                <a:r>
                  <a:rPr lang="fr-CH" dirty="0" err="1"/>
                  <a:t>work</a:t>
                </a:r>
                <a:r>
                  <a:rPr lang="fr-CH" dirty="0"/>
                  <a:t> </a:t>
                </a:r>
                <a:r>
                  <a:rPr lang="fr-CH" dirty="0" err="1"/>
                  <a:t>well</a:t>
                </a:r>
                <a:r>
                  <a:rPr lang="fr-CH" dirty="0"/>
                  <a:t> in practice and are </a:t>
                </a:r>
                <a:r>
                  <a:rPr lang="fr-CH" dirty="0" err="1"/>
                  <a:t>fast</a:t>
                </a:r>
                <a:r>
                  <a:rPr lang="fr-CH" dirty="0"/>
                  <a:t> to </a:t>
                </a:r>
                <a:r>
                  <a:rPr lang="fr-CH" dirty="0" err="1"/>
                  <a:t>calculate</a:t>
                </a:r>
                <a:r>
                  <a:rPr lang="fr-CH" dirty="0"/>
                  <a:t> (</a:t>
                </a:r>
                <a:r>
                  <a:rPr lang="fr-CH" dirty="0">
                    <a:hlinkClick r:id="rId5"/>
                  </a:rPr>
                  <a:t>Hyvärinen &amp; Oja</a:t>
                </a:r>
                <a:r>
                  <a:rPr lang="en-GB" dirty="0">
                    <a:hlinkClick r:id="rId5"/>
                  </a:rPr>
                  <a:t>, Neural Networks, 2000</a:t>
                </a:r>
                <a:r>
                  <a:rPr lang="en-GB" dirty="0"/>
                  <a:t>).</a:t>
                </a:r>
                <a:endParaRPr lang="en-CH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DD941-0684-ED4F-B227-47A9C50D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02" y="5235622"/>
                <a:ext cx="7522508" cy="646331"/>
              </a:xfrm>
              <a:prstGeom prst="rect">
                <a:avLst/>
              </a:prstGeom>
              <a:blipFill>
                <a:blip r:embed="rId6"/>
                <a:stretch>
                  <a:fillRect l="-675" t="-5769" b="-115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26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90A8-B734-4041-9336-7D6FF5E8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02" y="181474"/>
            <a:ext cx="10515600" cy="1325563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CH" dirty="0"/>
              <a:t>Independent Component Analysis (ICA)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00FB5-5978-CB4D-9044-2343E620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07" y="1364554"/>
            <a:ext cx="7836586" cy="53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1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4602</TotalTime>
  <Words>1039</Words>
  <Application>Microsoft Macintosh PowerPoint</Application>
  <PresentationFormat>Widescreen</PresentationFormat>
  <Paragraphs>124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Helvetica Neue</vt:lpstr>
      <vt:lpstr>Office Theme</vt:lpstr>
      <vt:lpstr>Equation</vt:lpstr>
      <vt:lpstr>Exploratory Analysis and Unsupervised Learning</vt:lpstr>
      <vt:lpstr>PowerPoint Presentation</vt:lpstr>
      <vt:lpstr>Variance Stabilization</vt:lpstr>
      <vt:lpstr>Missing Values (MV)</vt:lpstr>
      <vt:lpstr>Some Notations:</vt:lpstr>
      <vt:lpstr>Principal Component Analysis (PCA)</vt:lpstr>
      <vt:lpstr>Principal Component Analysis (PCA)</vt:lpstr>
      <vt:lpstr>Independent Component Analysis (ICA)</vt:lpstr>
      <vt:lpstr>Independent Component Analysis (ICA)</vt:lpstr>
      <vt:lpstr>t-distributed Stochastic Neighborhood Embedding (t-SNE)</vt:lpstr>
      <vt:lpstr>t-distributed Stochastic Neighborhood Embedding (t-SNE)</vt:lpstr>
      <vt:lpstr>Uniform manifold approximation and projection  (UMAP)</vt:lpstr>
      <vt:lpstr>T-SNE versus UMAP</vt:lpstr>
      <vt:lpstr>Clustering</vt:lpstr>
      <vt:lpstr>K-means Clustering</vt:lpstr>
      <vt:lpstr>Agglomerative Hierarchical Clustering</vt:lpstr>
      <vt:lpstr>Agglomerative Hierarchical Clustering</vt:lpstr>
      <vt:lpstr>DBSCAN</vt:lpstr>
      <vt:lpstr>DBSCAN</vt:lpstr>
      <vt:lpstr>Gaussian Mixtures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Analysis and Unsupervised Learning</dc:title>
  <dc:creator>rellum.sukram@gmail.com</dc:creator>
  <cp:lastModifiedBy>rellum.sukram@gmail.com</cp:lastModifiedBy>
  <cp:revision>79</cp:revision>
  <dcterms:created xsi:type="dcterms:W3CDTF">2021-05-02T08:40:12Z</dcterms:created>
  <dcterms:modified xsi:type="dcterms:W3CDTF">2021-05-24T12:31:36Z</dcterms:modified>
</cp:coreProperties>
</file>